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766" r:id="rId4"/>
    <p:sldId id="259" r:id="rId5"/>
    <p:sldId id="260" r:id="rId6"/>
    <p:sldId id="261" r:id="rId7"/>
    <p:sldId id="262" r:id="rId8"/>
    <p:sldId id="755" r:id="rId9"/>
    <p:sldId id="768" r:id="rId10"/>
    <p:sldId id="769" r:id="rId11"/>
    <p:sldId id="770" r:id="rId12"/>
    <p:sldId id="771" r:id="rId13"/>
    <p:sldId id="772" r:id="rId14"/>
    <p:sldId id="775" r:id="rId15"/>
    <p:sldId id="774" r:id="rId16"/>
    <p:sldId id="773" r:id="rId17"/>
    <p:sldId id="781" r:id="rId18"/>
    <p:sldId id="778" r:id="rId19"/>
    <p:sldId id="779" r:id="rId20"/>
    <p:sldId id="780" r:id="rId21"/>
    <p:sldId id="585" r:id="rId22"/>
    <p:sldId id="407" r:id="rId23"/>
    <p:sldId id="417" r:id="rId24"/>
    <p:sldId id="281" r:id="rId25"/>
    <p:sldId id="275" r:id="rId26"/>
    <p:sldId id="276" r:id="rId27"/>
    <p:sldId id="277" r:id="rId28"/>
    <p:sldId id="278" r:id="rId29"/>
    <p:sldId id="283" r:id="rId30"/>
    <p:sldId id="284" r:id="rId31"/>
    <p:sldId id="309" r:id="rId32"/>
    <p:sldId id="310" r:id="rId33"/>
    <p:sldId id="288" r:id="rId34"/>
    <p:sldId id="289" r:id="rId35"/>
    <p:sldId id="581" r:id="rId36"/>
    <p:sldId id="312" r:id="rId37"/>
    <p:sldId id="313"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6/16/2022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16/06/2022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2.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483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146"/>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llout: Down Arrow 4">
            <a:extLst>
              <a:ext uri="{FF2B5EF4-FFF2-40B4-BE49-F238E27FC236}">
                <a16:creationId xmlns:a16="http://schemas.microsoft.com/office/drawing/2014/main" id="{3E65D73B-121E-4F3A-A046-F1531FA0FD2F}"/>
              </a:ext>
            </a:extLst>
          </p:cNvPr>
          <p:cNvSpPr/>
          <p:nvPr/>
        </p:nvSpPr>
        <p:spPr>
          <a:xfrm>
            <a:off x="3491880" y="1562586"/>
            <a:ext cx="5332217" cy="1333437"/>
          </a:xfrm>
          <a:prstGeom prst="downArrowCallout">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1000"/>
              </a:spcAft>
              <a:buClrTx/>
              <a:buSzTx/>
              <a:buFontTx/>
              <a:buNone/>
              <a:tabLst/>
              <a:defRPr/>
            </a:pPr>
            <a:r>
              <a:rPr kumimoji="0" lang="ms-MY"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Times New Roman"/>
                <a:cs typeface="Arial"/>
              </a:rPr>
              <a:t>Seorang insan yang memiliki cinta agung yang tulus dan sejati terhadap umatnya</a:t>
            </a:r>
          </a:p>
        </p:txBody>
      </p:sp>
      <p:sp>
        <p:nvSpPr>
          <p:cNvPr id="5" name="Rectangle 4">
            <a:extLst>
              <a:ext uri="{FF2B5EF4-FFF2-40B4-BE49-F238E27FC236}">
                <a16:creationId xmlns:a16="http://schemas.microsoft.com/office/drawing/2014/main" id="{44F52B74-ABF1-483A-A2E5-3DAB44DF8E2C}"/>
              </a:ext>
            </a:extLst>
          </p:cNvPr>
          <p:cNvSpPr/>
          <p:nvPr/>
        </p:nvSpPr>
        <p:spPr>
          <a:xfrm>
            <a:off x="969384" y="3421365"/>
            <a:ext cx="8028892" cy="101574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s-MY" sz="2000" b="1" dirty="0">
                <a:solidFill>
                  <a:prstClr val="black"/>
                </a:solidFill>
                <a:latin typeface="Arial"/>
                <a:ea typeface="Times New Roman"/>
                <a:cs typeface="Arial"/>
              </a:rPr>
              <a:t>M</a:t>
            </a:r>
            <a:r>
              <a:rPr kumimoji="0" lang="ms-MY" sz="2000" b="1" i="0" u="none" strike="noStrike" kern="1200" cap="none" spc="0" normalizeH="0" baseline="0" noProof="0" dirty="0" smtClean="0">
                <a:ln>
                  <a:noFill/>
                </a:ln>
                <a:solidFill>
                  <a:prstClr val="black"/>
                </a:solidFill>
                <a:effectLst/>
                <a:uLnTx/>
                <a:uFillTx/>
                <a:latin typeface="Arial"/>
                <a:ea typeface="Times New Roman"/>
                <a:cs typeface="Arial"/>
              </a:rPr>
              <a:t>emperjuangkan </a:t>
            </a:r>
            <a:r>
              <a:rPr kumimoji="0" lang="ms-MY" sz="2000" b="1" i="0" u="none" strike="noStrike" kern="1200" cap="none" spc="0" normalizeH="0" baseline="0" noProof="0" dirty="0">
                <a:ln>
                  <a:noFill/>
                </a:ln>
                <a:solidFill>
                  <a:prstClr val="black"/>
                </a:solidFill>
                <a:effectLst/>
                <a:uLnTx/>
                <a:uFillTx/>
                <a:latin typeface="Arial"/>
                <a:ea typeface="Times New Roman"/>
                <a:cs typeface="Arial"/>
              </a:rPr>
              <a:t>Islam hingga sampai kepada kita walaupun </a:t>
            </a:r>
            <a:r>
              <a:rPr kumimoji="0" lang="ms-MY" sz="2000" b="1" i="0" u="none" strike="noStrike" kern="1200" cap="none" spc="0" normalizeH="0" baseline="0" noProof="0" dirty="0" smtClean="0">
                <a:ln>
                  <a:noFill/>
                </a:ln>
                <a:solidFill>
                  <a:prstClr val="black"/>
                </a:solidFill>
                <a:effectLst/>
                <a:uLnTx/>
                <a:uFillTx/>
                <a:latin typeface="Arial"/>
                <a:ea typeface="Times New Roman"/>
                <a:cs typeface="Arial"/>
              </a:rPr>
              <a:t>menghadapi </a:t>
            </a:r>
            <a:r>
              <a:rPr kumimoji="0" lang="ms-MY" sz="2000" b="1" i="0" u="none" strike="noStrike" kern="1200" cap="none" spc="0" normalizeH="0" baseline="0" noProof="0" dirty="0">
                <a:ln>
                  <a:noFill/>
                </a:ln>
                <a:solidFill>
                  <a:prstClr val="black"/>
                </a:solidFill>
                <a:effectLst/>
                <a:uLnTx/>
                <a:uFillTx/>
                <a:latin typeface="Arial"/>
                <a:ea typeface="Times New Roman"/>
                <a:cs typeface="Arial"/>
              </a:rPr>
              <a:t>ujian, ancaman dan </a:t>
            </a:r>
            <a:r>
              <a:rPr kumimoji="0" lang="ms-MY" sz="2000" b="1" i="0" u="none" strike="noStrike" kern="1200" cap="none" spc="0" normalizeH="0" baseline="0" noProof="0" dirty="0" smtClean="0">
                <a:ln>
                  <a:noFill/>
                </a:ln>
                <a:solidFill>
                  <a:prstClr val="black"/>
                </a:solidFill>
                <a:effectLst/>
                <a:uLnTx/>
                <a:uFillTx/>
                <a:latin typeface="Arial"/>
                <a:ea typeface="Times New Roman"/>
                <a:cs typeface="Arial"/>
              </a:rPr>
              <a:t>kesulitan.</a:t>
            </a:r>
            <a:r>
              <a:rPr kumimoji="0" lang="sv-SE" sz="2000" b="1" i="0" u="none" strike="noStrike" kern="1200" cap="none" spc="0" normalizeH="0" baseline="0" noProof="0" dirty="0" smtClean="0">
                <a:ln>
                  <a:noFill/>
                </a:ln>
                <a:solidFill>
                  <a:prstClr val="black"/>
                </a:solidFill>
                <a:effectLst/>
                <a:uLnTx/>
                <a:uFillTx/>
                <a:latin typeface="Arial"/>
                <a:ea typeface="Times New Roman"/>
                <a:cs typeface="Arial"/>
              </a:rPr>
              <a:t> </a:t>
            </a:r>
            <a:endParaRPr kumimoji="0" lang="ms-MY"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rrow: Right 7">
            <a:extLst>
              <a:ext uri="{FF2B5EF4-FFF2-40B4-BE49-F238E27FC236}">
                <a16:creationId xmlns:a16="http://schemas.microsoft.com/office/drawing/2014/main" id="{BE039E09-58F6-44FF-A6AC-97B208ADF4B1}"/>
              </a:ext>
            </a:extLst>
          </p:cNvPr>
          <p:cNvSpPr/>
          <p:nvPr/>
        </p:nvSpPr>
        <p:spPr>
          <a:xfrm>
            <a:off x="139490" y="3712809"/>
            <a:ext cx="720080" cy="3326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CB572181-3858-412F-B864-10D055DB1745}"/>
              </a:ext>
            </a:extLst>
          </p:cNvPr>
          <p:cNvSpPr/>
          <p:nvPr/>
        </p:nvSpPr>
        <p:spPr>
          <a:xfrm>
            <a:off x="969384" y="4861685"/>
            <a:ext cx="8028892" cy="16601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2000" b="1" i="0" u="none" strike="noStrike" kern="1200" cap="none" spc="0" normalizeH="0" baseline="0" noProof="0" dirty="0">
                <a:ln>
                  <a:noFill/>
                </a:ln>
                <a:solidFill>
                  <a:prstClr val="black"/>
                </a:solidFill>
                <a:effectLst/>
                <a:uLnTx/>
                <a:uFillTx/>
                <a:latin typeface="Arial"/>
                <a:ea typeface="Times New Roman"/>
                <a:cs typeface="Arial"/>
              </a:rPr>
              <a:t>Sikap prihatin Rasulullah terhadap umatnya di padang Mahsyar. Baginda SAW merayu kepada Allah SWT supaya umatnya diringankan beban dan dilepaskan daripada seksa api neraka</a:t>
            </a:r>
            <a:r>
              <a:rPr kumimoji="0" lang="ms-MY" sz="1300" b="1" i="0" u="none" strike="noStrike" kern="1200" cap="none" spc="0" normalizeH="0" baseline="0" noProof="0" dirty="0">
                <a:ln>
                  <a:noFill/>
                </a:ln>
                <a:solidFill>
                  <a:prstClr val="black"/>
                </a:solidFill>
                <a:effectLst/>
                <a:uLnTx/>
                <a:uFillTx/>
                <a:latin typeface="Arial"/>
                <a:ea typeface="Times New Roman"/>
                <a:cs typeface="Arial"/>
              </a:rPr>
              <a:t>.</a:t>
            </a:r>
            <a:endParaRPr kumimoji="0" lang="ms-MY"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Arrow: Right 9">
            <a:extLst>
              <a:ext uri="{FF2B5EF4-FFF2-40B4-BE49-F238E27FC236}">
                <a16:creationId xmlns:a16="http://schemas.microsoft.com/office/drawing/2014/main" id="{6053EC30-D4B7-4492-8E02-CBEB6975405C}"/>
              </a:ext>
            </a:extLst>
          </p:cNvPr>
          <p:cNvSpPr/>
          <p:nvPr/>
        </p:nvSpPr>
        <p:spPr>
          <a:xfrm>
            <a:off x="139490" y="5496022"/>
            <a:ext cx="720080" cy="3326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9537DA04-A94C-4D6E-97BD-E2B738ADB5A9}"/>
              </a:ext>
            </a:extLst>
          </p:cNvPr>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flipH="1">
            <a:off x="0" y="1399220"/>
            <a:ext cx="3707904" cy="1660167"/>
          </a:xfrm>
          <a:prstGeom prst="ellipse">
            <a:avLst/>
          </a:prstGeom>
          <a:ln>
            <a:noFill/>
          </a:ln>
          <a:effectLst>
            <a:softEdge rad="112500"/>
          </a:effectLst>
        </p:spPr>
      </p:pic>
      <p:sp>
        <p:nvSpPr>
          <p:cNvPr id="2" name="Rectangle 1"/>
          <p:cNvSpPr/>
          <p:nvPr/>
        </p:nvSpPr>
        <p:spPr>
          <a:xfrm>
            <a:off x="2082261" y="260648"/>
            <a:ext cx="5442067" cy="523220"/>
          </a:xfrm>
          <a:prstGeom prst="rect">
            <a:avLst/>
          </a:prstGeom>
        </p:spPr>
        <p:txBody>
          <a:bodyPr wrap="none">
            <a:spAutoFit/>
          </a:bodyPr>
          <a:lstStyle/>
          <a:p>
            <a:r>
              <a:rPr lang="en-US" sz="2800" b="1" i="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Sifat</a:t>
            </a:r>
            <a:r>
              <a:rPr lang="en-US" sz="2800" b="1" i="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i="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Cinta</a:t>
            </a:r>
            <a:r>
              <a:rPr lang="en-US" sz="2800" b="1" i="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i="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Rasulullah</a:t>
            </a:r>
            <a:r>
              <a:rPr lang="en-US" sz="2800" b="1" i="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SAW</a:t>
            </a:r>
            <a:endParaRPr lang="ms-MY" sz="2800" b="1" i="1" dirty="0">
              <a:ln>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41259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79512" y="1371600"/>
            <a:ext cx="8784976" cy="792088"/>
          </a:xfrm>
          <a:prstGeom prst="rect">
            <a:avLst/>
          </a:prstGeom>
          <a: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Lst>
            </a:blip>
            <a:tile tx="0" ty="0" sx="100000" sy="100000" flip="none" algn="tl"/>
          </a:blipFill>
          <a:ln>
            <a:solidFill>
              <a:schemeClr val="accent6">
                <a:lumMod val="60000"/>
                <a:lumOff val="40000"/>
              </a:schemeClr>
            </a:solidFill>
          </a:ln>
          <a:effectLst>
            <a:glow rad="228600">
              <a:schemeClr val="accent1">
                <a:satMod val="175000"/>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s-MY" sz="2800" b="1" i="1" smtClean="0">
                <a:solidFill>
                  <a:schemeClr val="bg1"/>
                </a:solidFill>
                <a:effectLst>
                  <a:outerShdw blurRad="38100" dist="38100" dir="2700000" algn="tl">
                    <a:srgbClr val="000000">
                      <a:alpha val="43137"/>
                    </a:srgbClr>
                  </a:outerShdw>
                </a:effectLst>
                <a:latin typeface="Arial Black" pitchFamily="34" charset="0"/>
              </a:rPr>
              <a:t>Sabda Baginda Nabi SAW</a:t>
            </a:r>
            <a:endParaRPr lang="ms-MY" sz="2800" b="1" i="1" dirty="0">
              <a:solidFill>
                <a:schemeClr val="bg1"/>
              </a:solidFill>
              <a:effectLst>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81000" y="4343400"/>
            <a:ext cx="8534400" cy="1752600"/>
          </a:xfrm>
          <a:prstGeom prst="round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spcAft>
                <a:spcPts val="1000"/>
              </a:spcAft>
            </a:pPr>
            <a:r>
              <a:rPr lang="ms-MY" sz="2400" b="1" i="1" dirty="0" smtClean="0">
                <a:latin typeface="Arial"/>
                <a:ea typeface="Times New Roman"/>
                <a:cs typeface="Arial"/>
              </a:rPr>
              <a:t>“Tidak </a:t>
            </a:r>
            <a:r>
              <a:rPr lang="ms-MY" sz="2400" b="1" i="1" dirty="0">
                <a:latin typeface="Arial"/>
                <a:ea typeface="Times New Roman"/>
                <a:cs typeface="Arial"/>
              </a:rPr>
              <a:t>sempurna iman seseorang kamu sehingga aku lebih dikasihinya daripada anaknya, bapanya sendiri dan sekalian manusia”.</a:t>
            </a:r>
            <a:endParaRPr lang="ms-MY" b="1" dirty="0">
              <a:ea typeface="Times New Roman"/>
              <a:cs typeface="Arial"/>
            </a:endParaRPr>
          </a:p>
        </p:txBody>
      </p:sp>
      <p:sp>
        <p:nvSpPr>
          <p:cNvPr id="5" name="Rectangle 4"/>
          <p:cNvSpPr/>
          <p:nvPr/>
        </p:nvSpPr>
        <p:spPr>
          <a:xfrm>
            <a:off x="-35496" y="2286000"/>
            <a:ext cx="9144000" cy="1938992"/>
          </a:xfrm>
          <a:prstGeom prst="rect">
            <a:avLst/>
          </a:prstGeom>
          <a:solidFill>
            <a:srgbClr val="990000">
              <a:alpha val="15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يُؤْمِنُ أَحَدُكُمْ حَتَّى أَكُوْنَ أَحَبَّ إِلَيْهِ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وَلَدِهِ وَوَالِدِهِ وَالنَّاسِ أَجْمَعِيْن.</a:t>
            </a:r>
          </a:p>
        </p:txBody>
      </p:sp>
      <p:sp>
        <p:nvSpPr>
          <p:cNvPr id="6" name="Cloud 5"/>
          <p:cNvSpPr/>
          <p:nvPr/>
        </p:nvSpPr>
        <p:spPr>
          <a:xfrm>
            <a:off x="4678680" y="76200"/>
            <a:ext cx="4032448" cy="1202340"/>
          </a:xfrm>
          <a:prstGeom prst="cloud">
            <a:avLst/>
          </a:prstGeom>
          <a:blipFill dpi="0" rotWithShape="1">
            <a:blip r:embed="rId5">
              <a:alphaModFix amt="92000"/>
            </a:blip>
            <a:srcRect/>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r>
              <a:rPr lang="fi-FI" sz="2000" b="1" dirty="0">
                <a:solidFill>
                  <a:schemeClr val="tx1"/>
                </a:solidFill>
                <a:effectLst>
                  <a:outerShdw blurRad="38100" dist="38100" dir="2700000" algn="tl">
                    <a:srgbClr val="000000">
                      <a:alpha val="43137"/>
                    </a:srgbClr>
                  </a:outerShdw>
                </a:effectLst>
              </a:rPr>
              <a:t>Marilah kita buktikan cinta kita kepada Rasulullah S.A.W</a:t>
            </a:r>
            <a:endParaRPr lang="ms-MY" sz="2000" b="1" dirty="0">
              <a:solidFill>
                <a:schemeClr val="tx1"/>
              </a:solidFill>
              <a:effectLst>
                <a:outerShdw blurRad="38100" dist="38100" dir="2700000" algn="tl">
                  <a:srgbClr val="000000">
                    <a:alpha val="43137"/>
                  </a:srgbClr>
                </a:outerShdw>
              </a:effectLst>
            </a:endParaRPr>
          </a:p>
        </p:txBody>
      </p:sp>
      <p:sp>
        <p:nvSpPr>
          <p:cNvPr id="7" name="Cloud 6"/>
          <p:cNvSpPr/>
          <p:nvPr/>
        </p:nvSpPr>
        <p:spPr>
          <a:xfrm>
            <a:off x="582930" y="228600"/>
            <a:ext cx="3227070" cy="91278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i-FI" sz="2000" b="1" dirty="0" smtClean="0">
                <a:solidFill>
                  <a:schemeClr val="tx1"/>
                </a:solidFill>
                <a:effectLst>
                  <a:outerShdw blurRad="38100" dist="38100" dir="2700000" algn="tl">
                    <a:srgbClr val="000000">
                      <a:alpha val="43137"/>
                    </a:srgbClr>
                  </a:outerShdw>
                </a:effectLst>
              </a:rPr>
              <a:t>Setiap Cinta Itu Berbalas</a:t>
            </a:r>
            <a:endParaRPr lang="ms-MY" sz="2000" b="1" dirty="0">
              <a:solidFill>
                <a:schemeClr val="tx1"/>
              </a:solidFill>
              <a:effectLst>
                <a:outerShdw blurRad="38100" dist="38100" dir="2700000" algn="tl">
                  <a:srgbClr val="000000">
                    <a:alpha val="43137"/>
                  </a:srgbClr>
                </a:outerShdw>
              </a:effectLst>
            </a:endParaRPr>
          </a:p>
        </p:txBody>
      </p:sp>
      <p:sp>
        <p:nvSpPr>
          <p:cNvPr id="2" name="Notched Right Arrow 1"/>
          <p:cNvSpPr/>
          <p:nvPr/>
        </p:nvSpPr>
        <p:spPr>
          <a:xfrm>
            <a:off x="3855720" y="457200"/>
            <a:ext cx="762000" cy="389430"/>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p:cNvSpPr/>
          <p:nvPr/>
        </p:nvSpPr>
        <p:spPr>
          <a:xfrm>
            <a:off x="5185419" y="6297260"/>
            <a:ext cx="3525709" cy="369332"/>
          </a:xfrm>
          <a:prstGeom prst="rect">
            <a:avLst/>
          </a:prstGeom>
          <a:solidFill>
            <a:schemeClr val="bg1"/>
          </a:solidFill>
        </p:spPr>
        <p:txBody>
          <a:bodyPr wrap="none">
            <a:spAutoFit/>
          </a:bodyPr>
          <a:lstStyle/>
          <a:p>
            <a:r>
              <a:rPr lang="ms-MY" dirty="0">
                <a:solidFill>
                  <a:srgbClr val="FF0000"/>
                </a:solidFill>
              </a:rPr>
              <a:t>(Hadis riwayat Bukhori dan Muslim)</a:t>
            </a:r>
            <a:endParaRPr lang="en-US" dirty="0">
              <a:solidFill>
                <a:srgbClr val="FF0000"/>
              </a:solidFill>
            </a:endParaRPr>
          </a:p>
        </p:txBody>
      </p:sp>
    </p:spTree>
    <p:extLst>
      <p:ext uri="{BB962C8B-B14F-4D97-AF65-F5344CB8AC3E}">
        <p14:creationId xmlns:p14="http://schemas.microsoft.com/office/powerpoint/2010/main" val="1118402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146"/>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142" y="0"/>
            <a:ext cx="2039482" cy="2395984"/>
          </a:xfrm>
          <a:prstGeom prst="ellipse">
            <a:avLst/>
          </a:prstGeom>
          <a:ln>
            <a:noFill/>
          </a:ln>
          <a:effectLst>
            <a:softEdge rad="112500"/>
          </a:effectLst>
        </p:spPr>
      </p:pic>
      <p:sp>
        <p:nvSpPr>
          <p:cNvPr id="4" name="Rectangle 3"/>
          <p:cNvSpPr/>
          <p:nvPr/>
        </p:nvSpPr>
        <p:spPr>
          <a:xfrm>
            <a:off x="539552" y="892080"/>
            <a:ext cx="6624736" cy="1384792"/>
          </a:xfrm>
          <a:prstGeom prst="rect">
            <a:avLst/>
          </a:prstGeom>
          <a:blipFill>
            <a:blip r:embed="rId4"/>
            <a:tile tx="0" ty="0" sx="100000" sy="100000" flip="none" algn="tl"/>
          </a:blipFill>
          <a:ln>
            <a:solidFill>
              <a:schemeClr val="tx1"/>
            </a:solidFill>
          </a:ln>
          <a:effectLst>
            <a:glow rad="1397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ms-MY" sz="2400" b="1" i="1" dirty="0">
                <a:solidFill>
                  <a:schemeClr val="tx1"/>
                </a:solidFill>
                <a:latin typeface="Arial Black" pitchFamily="34" charset="0"/>
                <a:ea typeface="Times New Roman"/>
              </a:rPr>
              <a:t>Apakah Bentuk Cinta Yang Perlu Kita Buktikan Terhadap Nabi Muhammad SAW Dalam Kehidupan Seharian</a:t>
            </a:r>
            <a:r>
              <a:rPr lang="ms-MY" sz="2400" b="1" i="1" dirty="0" smtClean="0">
                <a:solidFill>
                  <a:schemeClr val="tx1"/>
                </a:solidFill>
                <a:latin typeface="Arial Black" pitchFamily="34" charset="0"/>
                <a:ea typeface="Times New Roman"/>
              </a:rPr>
              <a:t>?</a:t>
            </a:r>
            <a:endParaRPr lang="ms-MY" sz="2400" b="1" i="1" dirty="0">
              <a:solidFill>
                <a:schemeClr val="tx1"/>
              </a:solidFill>
              <a:latin typeface="Arial Black" pitchFamily="34" charset="0"/>
            </a:endParaRPr>
          </a:p>
        </p:txBody>
      </p:sp>
      <p:sp>
        <p:nvSpPr>
          <p:cNvPr id="5" name="Flowchart: Punched Tape 4"/>
          <p:cNvSpPr/>
          <p:nvPr/>
        </p:nvSpPr>
        <p:spPr>
          <a:xfrm>
            <a:off x="252327" y="80628"/>
            <a:ext cx="2520280" cy="648072"/>
          </a:xfrm>
          <a:prstGeom prst="flowChartPunchedTape">
            <a:avLst/>
          </a:prstGeom>
          <a:blipFill>
            <a:blip r:embed="rId5">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Lst>
            </a:blip>
            <a:tile tx="0" ty="0" sx="100000" sy="100000" flip="none" algn="tl"/>
          </a:blipFill>
          <a:ln/>
          <a:effectLst>
            <a:glow rad="635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b="1" dirty="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PERSOALANNYA</a:t>
            </a:r>
            <a:r>
              <a:rPr lang="en-US" b="1" dirty="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rPr>
              <a:t> </a:t>
            </a:r>
            <a:endParaRPr lang="ms-MY" b="1" dirty="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endParaRPr>
          </a:p>
        </p:txBody>
      </p:sp>
      <p:sp>
        <p:nvSpPr>
          <p:cNvPr id="6" name="Cloud 5"/>
          <p:cNvSpPr/>
          <p:nvPr/>
        </p:nvSpPr>
        <p:spPr>
          <a:xfrm>
            <a:off x="589918" y="2492896"/>
            <a:ext cx="3262002" cy="144016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rPr>
              <a:t>SYARAT MENJADI UMAT  NABI YANG SEMPURNA</a:t>
            </a:r>
            <a:endParaRPr lang="ms-MY" sz="20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4041167" y="2540503"/>
            <a:ext cx="4563281" cy="1392553"/>
          </a:xfrm>
          <a:prstGeom prst="roundRect">
            <a:avLst/>
          </a:prstGeom>
          <a:blipFill>
            <a:blip r:embed="rId7"/>
            <a:tile tx="0" ty="0" sx="100000" sy="100000" flip="none" algn="tl"/>
          </a:blipFill>
          <a:ln>
            <a:solidFill>
              <a:schemeClr val="accent6"/>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i="1" dirty="0">
                <a:ln>
                  <a:solidFill>
                    <a:schemeClr val="tx1"/>
                  </a:solidFill>
                </a:ln>
                <a:solidFill>
                  <a:srgbClr val="C00000"/>
                </a:solidFill>
                <a:effectLst>
                  <a:outerShdw blurRad="38100" dist="38100" dir="2700000" algn="tl">
                    <a:srgbClr val="000000">
                      <a:alpha val="43137"/>
                    </a:srgbClr>
                  </a:outerShdw>
                </a:effectLst>
              </a:rPr>
              <a:t>Menanamkan Perasaan Cinta Dan Kasih Yang Begitu Ikhlas Dan </a:t>
            </a:r>
            <a:r>
              <a:rPr lang="ms-MY" sz="2800" b="1" i="1" dirty="0" smtClean="0">
                <a:ln>
                  <a:solidFill>
                    <a:schemeClr val="tx1"/>
                  </a:solidFill>
                </a:ln>
                <a:solidFill>
                  <a:srgbClr val="C00000"/>
                </a:solidFill>
                <a:effectLst>
                  <a:outerShdw blurRad="38100" dist="38100" dir="2700000" algn="tl">
                    <a:srgbClr val="000000">
                      <a:alpha val="43137"/>
                    </a:srgbClr>
                  </a:outerShdw>
                </a:effectLst>
              </a:rPr>
              <a:t>Tinggi</a:t>
            </a:r>
            <a:endParaRPr lang="ms-MY" sz="2800" b="1" i="1" dirty="0">
              <a:ln>
                <a:solidFill>
                  <a:schemeClr val="tx1"/>
                </a:solidFill>
              </a:ln>
              <a:solidFill>
                <a:srgbClr val="C00000"/>
              </a:solidFill>
              <a:effectLst>
                <a:outerShdw blurRad="38100" dist="38100" dir="2700000" algn="tl">
                  <a:srgbClr val="000000">
                    <a:alpha val="43137"/>
                  </a:srgbClr>
                </a:outerShdw>
              </a:effectLst>
            </a:endParaRPr>
          </a:p>
        </p:txBody>
      </p:sp>
      <p:sp>
        <p:nvSpPr>
          <p:cNvPr id="8" name="Striped Right Arrow 7"/>
          <p:cNvSpPr/>
          <p:nvPr/>
        </p:nvSpPr>
        <p:spPr>
          <a:xfrm>
            <a:off x="3779912" y="2996952"/>
            <a:ext cx="360040" cy="432048"/>
          </a:xfrm>
          <a:prstGeom prst="striped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Flowchart: Punched Tape 8"/>
          <p:cNvSpPr/>
          <p:nvPr/>
        </p:nvSpPr>
        <p:spPr>
          <a:xfrm>
            <a:off x="281695" y="4005064"/>
            <a:ext cx="8779116" cy="144016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b="1" i="1" dirty="0" smtClean="0">
                <a:latin typeface="Arial Black" pitchFamily="34" charset="0"/>
              </a:rPr>
              <a:t>Perlu dipupuk dan disuburkan dalam Jiwa</a:t>
            </a:r>
            <a:endParaRPr lang="ms-MY" b="1" i="1" dirty="0">
              <a:latin typeface="Arial Black" pitchFamily="34" charset="0"/>
            </a:endParaRPr>
          </a:p>
        </p:txBody>
      </p:sp>
      <p:sp>
        <p:nvSpPr>
          <p:cNvPr id="10" name="Flowchart: Punched Tape 9"/>
          <p:cNvSpPr/>
          <p:nvPr/>
        </p:nvSpPr>
        <p:spPr>
          <a:xfrm>
            <a:off x="281694" y="5301208"/>
            <a:ext cx="8779117" cy="1340768"/>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b="1" i="1" dirty="0" smtClean="0">
                <a:latin typeface="Arial Black" pitchFamily="34" charset="0"/>
              </a:rPr>
              <a:t>Mempertahankan </a:t>
            </a:r>
            <a:r>
              <a:rPr lang="ms-MY" b="1" i="1" dirty="0">
                <a:latin typeface="Arial Black" pitchFamily="34" charset="0"/>
              </a:rPr>
              <a:t>Kemuliaan Nabi Muhammad SAW Daripada Difitnah Sama Ada Secara Fizikal Atau Dengan Kata-kata. </a:t>
            </a:r>
          </a:p>
        </p:txBody>
      </p:sp>
      <p:sp>
        <p:nvSpPr>
          <p:cNvPr id="11" name="Curved Right Arrow 10"/>
          <p:cNvSpPr/>
          <p:nvPr/>
        </p:nvSpPr>
        <p:spPr>
          <a:xfrm>
            <a:off x="100856" y="4716462"/>
            <a:ext cx="510704" cy="1120434"/>
          </a:xfrm>
          <a:prstGeom prst="curved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2038042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146"/>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037718" y="228600"/>
            <a:ext cx="5506082" cy="1164704"/>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rPr>
              <a:t>CONTOH CINTA </a:t>
            </a:r>
          </a:p>
          <a:p>
            <a:pPr algn="ctr"/>
            <a:r>
              <a:rPr lang="en-US" sz="2000" b="1" dirty="0" smtClean="0">
                <a:solidFill>
                  <a:schemeClr val="tx1"/>
                </a:solidFill>
                <a:effectLst>
                  <a:outerShdw blurRad="38100" dist="38100" dir="2700000" algn="tl">
                    <a:srgbClr val="000000">
                      <a:alpha val="43137"/>
                    </a:srgbClr>
                  </a:outerShdw>
                </a:effectLst>
              </a:rPr>
              <a:t>SAHABAT TERHADAP  RASULULLAH SAW</a:t>
            </a:r>
            <a:endParaRPr lang="ms-MY" sz="2000" b="1" dirty="0">
              <a:solidFill>
                <a:schemeClr val="tx1"/>
              </a:solidFill>
              <a:effectLst>
                <a:outerShdw blurRad="38100" dist="38100" dir="2700000" algn="tl">
                  <a:srgbClr val="000000">
                    <a:alpha val="43137"/>
                  </a:srgbClr>
                </a:outerShdw>
              </a:effectLst>
            </a:endParaRPr>
          </a:p>
        </p:txBody>
      </p:sp>
      <p:sp>
        <p:nvSpPr>
          <p:cNvPr id="9" name="Flowchart: Punched Tape 8"/>
          <p:cNvSpPr/>
          <p:nvPr/>
        </p:nvSpPr>
        <p:spPr>
          <a:xfrm>
            <a:off x="533400" y="1524000"/>
            <a:ext cx="8176505" cy="2007078"/>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b="1" i="1" dirty="0">
                <a:solidFill>
                  <a:srgbClr val="FF0000"/>
                </a:solidFill>
                <a:latin typeface="Arial Black" pitchFamily="34" charset="0"/>
              </a:rPr>
              <a:t>Zaid bin Harithah </a:t>
            </a:r>
            <a:r>
              <a:rPr lang="ms-MY" b="1" i="1" dirty="0">
                <a:latin typeface="Arial Black" pitchFamily="34" charset="0"/>
              </a:rPr>
              <a:t>yang sanggup mempertaruhkan nyawanya demi mempertahankan Nabi SAW daripada dicederakan oleh penduduk Thaif semasa melaksanakan seruan dakwah terhadap masyarakat di bandar itu. </a:t>
            </a:r>
          </a:p>
        </p:txBody>
      </p:sp>
      <p:sp>
        <p:nvSpPr>
          <p:cNvPr id="10" name="Flowchart: Punched Tape 9"/>
          <p:cNvSpPr/>
          <p:nvPr/>
        </p:nvSpPr>
        <p:spPr>
          <a:xfrm>
            <a:off x="281695" y="3733800"/>
            <a:ext cx="8633706" cy="289560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b="1" i="1" dirty="0">
                <a:latin typeface="Arial Black" pitchFamily="34" charset="0"/>
              </a:rPr>
              <a:t>Hayatilah cintanya sahabat seperti </a:t>
            </a:r>
            <a:r>
              <a:rPr lang="ms-MY" b="1" i="1" dirty="0">
                <a:solidFill>
                  <a:srgbClr val="FF0000"/>
                </a:solidFill>
                <a:latin typeface="Arial Black" pitchFamily="34" charset="0"/>
              </a:rPr>
              <a:t>Talhah bin Ubaidillah</a:t>
            </a:r>
            <a:r>
              <a:rPr lang="ms-MY" b="1" i="1" dirty="0">
                <a:latin typeface="Arial Black" pitchFamily="34" charset="0"/>
              </a:rPr>
              <a:t> dan </a:t>
            </a:r>
            <a:r>
              <a:rPr lang="ms-MY" b="1" i="1" dirty="0">
                <a:solidFill>
                  <a:srgbClr val="FF0000"/>
                </a:solidFill>
                <a:latin typeface="Arial Black" pitchFamily="34" charset="0"/>
              </a:rPr>
              <a:t>Abu Dujanah</a:t>
            </a:r>
            <a:r>
              <a:rPr lang="ms-MY" b="1" i="1" dirty="0">
                <a:latin typeface="Arial Black" pitchFamily="34" charset="0"/>
              </a:rPr>
              <a:t> yang sanggup menjadikan tubuh mereka sebagai perisai untuk melindungi Nabi SAW daripada terkena anak panah musuh dalam peperangan Uhud. Sanggupkah kita mempertahankan kemuliaan Nabi SAW dan ajarannya dengan fizikal dan lidah seperti mana dilakukan oleh sahabat Baginda. </a:t>
            </a:r>
          </a:p>
        </p:txBody>
      </p:sp>
    </p:spTree>
    <p:extLst>
      <p:ext uri="{BB962C8B-B14F-4D97-AF65-F5344CB8AC3E}">
        <p14:creationId xmlns:p14="http://schemas.microsoft.com/office/powerpoint/2010/main" val="2321930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146"/>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Punched Tape 4"/>
          <p:cNvSpPr/>
          <p:nvPr/>
        </p:nvSpPr>
        <p:spPr>
          <a:xfrm>
            <a:off x="252326" y="76200"/>
            <a:ext cx="3938673" cy="986172"/>
          </a:xfrm>
          <a:prstGeom prst="flowChartPunchedTape">
            <a:avLst/>
          </a:prstGeom>
          <a:blipFill>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Lst>
            </a:blip>
            <a:tile tx="0" ty="0" sx="100000" sy="100000" flip="none" algn="tl"/>
          </a:blipFill>
          <a:ln/>
          <a:effectLst>
            <a:glow rad="635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rPr>
              <a:t>ANCAMAN</a:t>
            </a:r>
            <a:endParaRPr lang="ms-MY" sz="2800" b="1" dirty="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endParaRPr>
          </a:p>
        </p:txBody>
      </p:sp>
      <p:sp>
        <p:nvSpPr>
          <p:cNvPr id="6" name="Cloud 5"/>
          <p:cNvSpPr/>
          <p:nvPr/>
        </p:nvSpPr>
        <p:spPr>
          <a:xfrm>
            <a:off x="234070" y="1653834"/>
            <a:ext cx="8681330" cy="444216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err="1" smtClean="0">
                <a:solidFill>
                  <a:schemeClr val="tx1"/>
                </a:solidFill>
                <a:effectLst>
                  <a:outerShdw blurRad="38100" dist="38100" dir="2700000" algn="tl">
                    <a:srgbClr val="000000">
                      <a:alpha val="43137"/>
                    </a:srgbClr>
                  </a:outerShdw>
                </a:effectLst>
              </a:rPr>
              <a:t>Mereka</a:t>
            </a:r>
            <a:r>
              <a:rPr lang="en-US" sz="3600" b="1" dirty="0" smtClean="0">
                <a:solidFill>
                  <a:schemeClr val="tx1"/>
                </a:solidFill>
                <a:effectLst>
                  <a:outerShdw blurRad="38100" dist="38100" dir="2700000" algn="tl">
                    <a:srgbClr val="000000">
                      <a:alpha val="43137"/>
                    </a:srgbClr>
                  </a:outerShdw>
                </a:effectLst>
              </a:rPr>
              <a:t> </a:t>
            </a:r>
            <a:r>
              <a:rPr lang="en-US" sz="3600" b="1" dirty="0">
                <a:solidFill>
                  <a:schemeClr val="tx1"/>
                </a:solidFill>
                <a:effectLst>
                  <a:outerShdw blurRad="38100" dist="38100" dir="2700000" algn="tl">
                    <a:srgbClr val="000000">
                      <a:alpha val="43137"/>
                    </a:srgbClr>
                  </a:outerShdw>
                </a:effectLst>
              </a:rPr>
              <a:t>yang </a:t>
            </a:r>
            <a:r>
              <a:rPr lang="en-US" sz="3600" b="1" dirty="0" err="1">
                <a:solidFill>
                  <a:schemeClr val="tx1"/>
                </a:solidFill>
                <a:effectLst>
                  <a:outerShdw blurRad="38100" dist="38100" dir="2700000" algn="tl">
                    <a:srgbClr val="000000">
                      <a:alpha val="43137"/>
                    </a:srgbClr>
                  </a:outerShdw>
                </a:effectLst>
              </a:rPr>
              <a:t>menghina</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dan</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menyakiti</a:t>
            </a:r>
            <a:r>
              <a:rPr lang="en-US" sz="3600" b="1" dirty="0">
                <a:solidFill>
                  <a:schemeClr val="tx1"/>
                </a:solidFill>
                <a:effectLst>
                  <a:outerShdw blurRad="38100" dist="38100" dir="2700000" algn="tl">
                    <a:srgbClr val="000000">
                      <a:alpha val="43137"/>
                    </a:srgbClr>
                  </a:outerShdw>
                </a:effectLst>
              </a:rPr>
              <a:t> Allah </a:t>
            </a:r>
            <a:r>
              <a:rPr lang="en-US" sz="3600" b="1" dirty="0" err="1">
                <a:solidFill>
                  <a:schemeClr val="tx1"/>
                </a:solidFill>
                <a:effectLst>
                  <a:outerShdw blurRad="38100" dist="38100" dir="2700000" algn="tl">
                    <a:srgbClr val="000000">
                      <a:alpha val="43137"/>
                    </a:srgbClr>
                  </a:outerShdw>
                </a:effectLst>
              </a:rPr>
              <a:t>dan</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RasulNya</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nescaya</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dilaknat</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dan</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dikutuk</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didunia</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dan</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diakhirat</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serta</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disediakan</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azab</a:t>
            </a:r>
            <a:r>
              <a:rPr lang="en-US" sz="3600" b="1" dirty="0">
                <a:solidFill>
                  <a:schemeClr val="tx1"/>
                </a:solidFill>
                <a:effectLst>
                  <a:outerShdw blurRad="38100" dist="38100" dir="2700000" algn="tl">
                    <a:srgbClr val="000000">
                      <a:alpha val="43137"/>
                    </a:srgbClr>
                  </a:outerShdw>
                </a:effectLst>
              </a:rPr>
              <a:t> yang </a:t>
            </a:r>
            <a:r>
              <a:rPr lang="en-US" sz="3600" b="1" dirty="0" err="1">
                <a:solidFill>
                  <a:schemeClr val="tx1"/>
                </a:solidFill>
                <a:effectLst>
                  <a:outerShdw blurRad="38100" dist="38100" dir="2700000" algn="tl">
                    <a:srgbClr val="000000">
                      <a:alpha val="43137"/>
                    </a:srgbClr>
                  </a:outerShdw>
                </a:effectLst>
              </a:rPr>
              <a:t>penuh</a:t>
            </a:r>
            <a:r>
              <a:rPr lang="en-US" sz="3600" b="1" dirty="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kehinaan</a:t>
            </a:r>
            <a:endParaRPr lang="ms-MY"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8233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76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07504" y="116632"/>
            <a:ext cx="8928992" cy="950168"/>
          </a:xfrm>
          <a:prstGeom prst="rect">
            <a:avLst/>
          </a:prstGeom>
          <a:blipFill>
            <a:blip r:embed="rId3"/>
            <a:tile tx="0" ty="0" sx="100000" sy="100000" flip="none" algn="tl"/>
          </a:blipFill>
          <a:ln>
            <a:solidFill>
              <a:schemeClr val="accent6">
                <a:lumMod val="60000"/>
                <a:lumOff val="40000"/>
              </a:schemeClr>
            </a:solidFill>
          </a:ln>
          <a:effectLst>
            <a:glow rad="139700">
              <a:schemeClr val="accent6">
                <a:satMod val="175000"/>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err="1" smtClean="0">
                <a:solidFill>
                  <a:schemeClr val="bg1"/>
                </a:solidFill>
                <a:effectLst>
                  <a:outerShdw blurRad="38100" dist="38100" dir="2700000" algn="tl">
                    <a:srgbClr val="000000">
                      <a:alpha val="43137"/>
                    </a:srgbClr>
                  </a:outerShdw>
                </a:effectLst>
                <a:latin typeface="Arial Black" pitchFamily="34" charset="0"/>
              </a:rPr>
              <a:t>Isu</a:t>
            </a:r>
            <a:r>
              <a:rPr lang="en-US" sz="2400" b="1" i="1" dirty="0" smtClean="0">
                <a:solidFill>
                  <a:schemeClr val="bg1"/>
                </a:solidFill>
                <a:effectLst>
                  <a:outerShdw blurRad="38100" dist="38100" dir="2700000" algn="tl">
                    <a:srgbClr val="000000">
                      <a:alpha val="43137"/>
                    </a:srgbClr>
                  </a:outerShdw>
                </a:effectLst>
                <a:latin typeface="Arial Black" pitchFamily="34" charset="0"/>
              </a:rPr>
              <a:t> </a:t>
            </a:r>
            <a:r>
              <a:rPr lang="en-US" sz="2400" b="1" i="1" dirty="0" err="1">
                <a:solidFill>
                  <a:schemeClr val="bg1"/>
                </a:solidFill>
                <a:effectLst>
                  <a:outerShdw blurRad="38100" dist="38100" dir="2700000" algn="tl">
                    <a:srgbClr val="000000">
                      <a:alpha val="43137"/>
                    </a:srgbClr>
                  </a:outerShdw>
                </a:effectLst>
                <a:latin typeface="Arial Black" pitchFamily="34" charset="0"/>
              </a:rPr>
              <a:t>penghinaan</a:t>
            </a:r>
            <a:r>
              <a:rPr lang="en-US" sz="2400" b="1" i="1" dirty="0">
                <a:solidFill>
                  <a:schemeClr val="bg1"/>
                </a:solidFill>
                <a:effectLst>
                  <a:outerShdw blurRad="38100" dist="38100" dir="2700000" algn="tl">
                    <a:srgbClr val="000000">
                      <a:alpha val="43137"/>
                    </a:srgbClr>
                  </a:outerShdw>
                </a:effectLst>
                <a:latin typeface="Arial Black" pitchFamily="34" charset="0"/>
              </a:rPr>
              <a:t> </a:t>
            </a:r>
            <a:r>
              <a:rPr lang="en-US" sz="2400" b="1" i="1" dirty="0" err="1">
                <a:solidFill>
                  <a:schemeClr val="bg1"/>
                </a:solidFill>
                <a:effectLst>
                  <a:outerShdw blurRad="38100" dist="38100" dir="2700000" algn="tl">
                    <a:srgbClr val="000000">
                      <a:alpha val="43137"/>
                    </a:srgbClr>
                  </a:outerShdw>
                </a:effectLst>
                <a:latin typeface="Arial Black" pitchFamily="34" charset="0"/>
              </a:rPr>
              <a:t>terhadap</a:t>
            </a:r>
            <a:r>
              <a:rPr lang="en-US" sz="2400" b="1" i="1" dirty="0">
                <a:solidFill>
                  <a:schemeClr val="bg1"/>
                </a:solidFill>
                <a:effectLst>
                  <a:outerShdw blurRad="38100" dist="38100" dir="2700000" algn="tl">
                    <a:srgbClr val="000000">
                      <a:alpha val="43137"/>
                    </a:srgbClr>
                  </a:outerShdw>
                </a:effectLst>
                <a:latin typeface="Arial Black" pitchFamily="34" charset="0"/>
              </a:rPr>
              <a:t> </a:t>
            </a:r>
            <a:r>
              <a:rPr lang="en-US" sz="2400" b="1" i="1" dirty="0" err="1">
                <a:solidFill>
                  <a:schemeClr val="bg1"/>
                </a:solidFill>
                <a:effectLst>
                  <a:outerShdw blurRad="38100" dist="38100" dir="2700000" algn="tl">
                    <a:srgbClr val="000000">
                      <a:alpha val="43137"/>
                    </a:srgbClr>
                  </a:outerShdw>
                </a:effectLst>
                <a:latin typeface="Arial Black" pitchFamily="34" charset="0"/>
              </a:rPr>
              <a:t>Nabi</a:t>
            </a:r>
            <a:r>
              <a:rPr lang="en-US" sz="2400" b="1" i="1" dirty="0">
                <a:solidFill>
                  <a:schemeClr val="bg1"/>
                </a:solidFill>
                <a:effectLst>
                  <a:outerShdw blurRad="38100" dist="38100" dir="2700000" algn="tl">
                    <a:srgbClr val="000000">
                      <a:alpha val="43137"/>
                    </a:srgbClr>
                  </a:outerShdw>
                </a:effectLst>
                <a:latin typeface="Arial Black" pitchFamily="34" charset="0"/>
              </a:rPr>
              <a:t> SAW </a:t>
            </a:r>
            <a:endParaRPr lang="en-US" sz="2400" b="1" i="1" dirty="0" smtClean="0">
              <a:solidFill>
                <a:schemeClr val="bg1"/>
              </a:solidFill>
              <a:effectLst>
                <a:outerShdw blurRad="38100" dist="38100" dir="2700000" algn="tl">
                  <a:srgbClr val="000000">
                    <a:alpha val="43137"/>
                  </a:srgbClr>
                </a:outerShdw>
              </a:effectLst>
              <a:latin typeface="Arial Black" pitchFamily="34" charset="0"/>
            </a:endParaRPr>
          </a:p>
          <a:p>
            <a:r>
              <a:rPr lang="en-US" sz="2400" b="1" i="1" dirty="0" err="1" smtClean="0">
                <a:solidFill>
                  <a:schemeClr val="bg1"/>
                </a:solidFill>
                <a:effectLst>
                  <a:outerShdw blurRad="38100" dist="38100" dir="2700000" algn="tl">
                    <a:srgbClr val="000000">
                      <a:alpha val="43137"/>
                    </a:srgbClr>
                  </a:outerShdw>
                </a:effectLst>
                <a:latin typeface="Arial Black" pitchFamily="34" charset="0"/>
              </a:rPr>
              <a:t>oleh</a:t>
            </a:r>
            <a:r>
              <a:rPr lang="en-US" sz="2400" b="1" i="1" dirty="0" smtClean="0">
                <a:solidFill>
                  <a:schemeClr val="bg1"/>
                </a:solidFill>
                <a:effectLst>
                  <a:outerShdw blurRad="38100" dist="38100" dir="2700000" algn="tl">
                    <a:srgbClr val="000000">
                      <a:alpha val="43137"/>
                    </a:srgbClr>
                  </a:outerShdw>
                </a:effectLst>
                <a:latin typeface="Arial Black" pitchFamily="34" charset="0"/>
              </a:rPr>
              <a:t> </a:t>
            </a:r>
            <a:r>
              <a:rPr lang="en-US" sz="2400" b="1" i="1" dirty="0">
                <a:solidFill>
                  <a:schemeClr val="bg1"/>
                </a:solidFill>
                <a:effectLst>
                  <a:outerShdw blurRad="38100" dist="38100" dir="2700000" algn="tl">
                    <a:srgbClr val="000000">
                      <a:alpha val="43137"/>
                    </a:srgbClr>
                  </a:outerShdw>
                </a:effectLst>
                <a:latin typeface="Arial Black" pitchFamily="34" charset="0"/>
              </a:rPr>
              <a:t>orang </a:t>
            </a:r>
            <a:r>
              <a:rPr lang="en-US" sz="2400" b="1" i="1" dirty="0" err="1" smtClean="0">
                <a:solidFill>
                  <a:schemeClr val="bg1"/>
                </a:solidFill>
                <a:effectLst>
                  <a:outerShdw blurRad="38100" dist="38100" dir="2700000" algn="tl">
                    <a:srgbClr val="000000">
                      <a:alpha val="43137"/>
                    </a:srgbClr>
                  </a:outerShdw>
                </a:effectLst>
                <a:latin typeface="Arial Black" pitchFamily="34" charset="0"/>
              </a:rPr>
              <a:t>kafir</a:t>
            </a:r>
            <a:endParaRPr lang="ms-MY" sz="2400" b="1" i="1" dirty="0">
              <a:solidFill>
                <a:schemeClr val="bg1"/>
              </a:solidFill>
              <a:effectLst>
                <a:outerShdw blurRad="38100" dist="38100" dir="2700000" algn="tl">
                  <a:srgbClr val="000000">
                    <a:alpha val="43137"/>
                  </a:srgbClr>
                </a:outerShdw>
              </a:effectLst>
              <a:latin typeface="Arial Black" pitchFamily="34" charset="0"/>
            </a:endParaRPr>
          </a:p>
        </p:txBody>
      </p:sp>
      <p:sp>
        <p:nvSpPr>
          <p:cNvPr id="5" name="Flowchart: Alternate Process 4"/>
          <p:cNvSpPr/>
          <p:nvPr/>
        </p:nvSpPr>
        <p:spPr>
          <a:xfrm>
            <a:off x="685800" y="1654696"/>
            <a:ext cx="7776864" cy="936104"/>
          </a:xfrm>
          <a:prstGeom prst="flowChartAlternateProcess">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dirty="0" smtClean="0">
                <a:latin typeface="Arial Black" pitchFamily="34" charset="0"/>
              </a:rPr>
              <a:t>   Penghinaan </a:t>
            </a:r>
            <a:r>
              <a:rPr lang="ms-MY" sz="2000" b="1" dirty="0">
                <a:latin typeface="Arial Black" pitchFamily="34" charset="0"/>
              </a:rPr>
              <a:t>ini merupakan suatu yg sangat biadap</a:t>
            </a:r>
            <a:endParaRPr lang="ms-MY" dirty="0"/>
          </a:p>
        </p:txBody>
      </p:sp>
      <p:sp>
        <p:nvSpPr>
          <p:cNvPr id="7" name="Round Single Corner Rectangle 6"/>
          <p:cNvSpPr/>
          <p:nvPr/>
        </p:nvSpPr>
        <p:spPr>
          <a:xfrm>
            <a:off x="624417" y="3581400"/>
            <a:ext cx="7914455" cy="2542220"/>
          </a:xfrm>
          <a:prstGeom prst="round1Rect">
            <a:avLst/>
          </a:prstGeom>
          <a:blipFill>
            <a:blip r:embed="rId4">
              <a:duotone>
                <a:prstClr val="black"/>
                <a:schemeClr val="accent1">
                  <a:tint val="45000"/>
                  <a:satMod val="400000"/>
                </a:schemeClr>
              </a:duotone>
            </a:blip>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dirty="0">
                <a:effectLst>
                  <a:outerShdw blurRad="38100" dist="38100" dir="2700000" algn="tl">
                    <a:srgbClr val="000000">
                      <a:alpha val="43137"/>
                    </a:srgbClr>
                  </a:outerShdw>
                </a:effectLst>
                <a:latin typeface="Arial Black" pitchFamily="34" charset="0"/>
              </a:rPr>
              <a:t>S</a:t>
            </a:r>
            <a:r>
              <a:rPr lang="ms-MY" sz="3600" b="1" dirty="0" smtClean="0">
                <a:effectLst>
                  <a:outerShdw blurRad="38100" dist="38100" dir="2700000" algn="tl">
                    <a:srgbClr val="000000">
                      <a:alpha val="43137"/>
                    </a:srgbClr>
                  </a:outerShdw>
                </a:effectLst>
                <a:latin typeface="Arial Black" pitchFamily="34" charset="0"/>
              </a:rPr>
              <a:t>eluruh </a:t>
            </a:r>
            <a:r>
              <a:rPr lang="ms-MY" sz="3600" b="1" dirty="0">
                <a:effectLst>
                  <a:outerShdw blurRad="38100" dist="38100" dir="2700000" algn="tl">
                    <a:srgbClr val="000000">
                      <a:alpha val="43137"/>
                    </a:srgbClr>
                  </a:outerShdw>
                </a:effectLst>
                <a:latin typeface="Arial Black" pitchFamily="34" charset="0"/>
              </a:rPr>
              <a:t>umat Islam berkewajipan untuk mengutuk dengan </a:t>
            </a:r>
            <a:r>
              <a:rPr lang="ms-MY" sz="3600" b="1" dirty="0" smtClean="0">
                <a:effectLst>
                  <a:outerShdw blurRad="38100" dist="38100" dir="2700000" algn="tl">
                    <a:srgbClr val="000000">
                      <a:alpha val="43137"/>
                    </a:srgbClr>
                  </a:outerShdw>
                </a:effectLst>
                <a:latin typeface="Arial Black" pitchFamily="34" charset="0"/>
              </a:rPr>
              <a:t>sekeras-kerasnya</a:t>
            </a:r>
            <a:endParaRPr lang="ms-MY" sz="3600" b="1" dirty="0">
              <a:effectLst>
                <a:outerShdw blurRad="38100" dist="38100" dir="2700000" algn="tl">
                  <a:srgbClr val="000000">
                    <a:alpha val="43137"/>
                  </a:srgbClr>
                </a:outerShdw>
              </a:effectLst>
              <a:latin typeface="Arial Black" pitchFamily="34" charset="0"/>
            </a:endParaRPr>
          </a:p>
        </p:txBody>
      </p:sp>
      <p:sp>
        <p:nvSpPr>
          <p:cNvPr id="9" name="Notched Right Arrow 8"/>
          <p:cNvSpPr/>
          <p:nvPr/>
        </p:nvSpPr>
        <p:spPr>
          <a:xfrm rot="5043302">
            <a:off x="3041785" y="2948134"/>
            <a:ext cx="583353" cy="36004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1" name="Notched Right Arrow 10"/>
          <p:cNvSpPr/>
          <p:nvPr/>
        </p:nvSpPr>
        <p:spPr>
          <a:xfrm rot="5043302">
            <a:off x="4123826" y="2974088"/>
            <a:ext cx="583353" cy="36004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3" name="Notched Right Arrow 12"/>
          <p:cNvSpPr/>
          <p:nvPr/>
        </p:nvSpPr>
        <p:spPr>
          <a:xfrm rot="5043302">
            <a:off x="5327786" y="2974087"/>
            <a:ext cx="583353" cy="36004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737412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07504" y="116632"/>
            <a:ext cx="8928992" cy="950168"/>
          </a:xfrm>
          <a:prstGeom prst="rect">
            <a:avLst/>
          </a:prstGeom>
          <a:blipFill>
            <a:blip r:embed="rId3"/>
            <a:tile tx="0" ty="0" sx="100000" sy="100000" flip="none" algn="tl"/>
          </a:blipFill>
          <a:ln>
            <a:solidFill>
              <a:schemeClr val="accent6">
                <a:lumMod val="60000"/>
                <a:lumOff val="40000"/>
              </a:schemeClr>
            </a:solidFill>
          </a:ln>
          <a:effectLst>
            <a:glow rad="139700">
              <a:schemeClr val="accent6">
                <a:satMod val="175000"/>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err="1" smtClean="0">
                <a:solidFill>
                  <a:schemeClr val="bg1"/>
                </a:solidFill>
                <a:effectLst>
                  <a:outerShdw blurRad="38100" dist="38100" dir="2700000" algn="tl">
                    <a:srgbClr val="000000">
                      <a:alpha val="43137"/>
                    </a:srgbClr>
                  </a:outerShdw>
                </a:effectLst>
                <a:latin typeface="Arial Black" pitchFamily="34" charset="0"/>
              </a:rPr>
              <a:t>Isu</a:t>
            </a:r>
            <a:r>
              <a:rPr lang="en-US" sz="2400" b="1" i="1" dirty="0" smtClean="0">
                <a:solidFill>
                  <a:schemeClr val="bg1"/>
                </a:solidFill>
                <a:effectLst>
                  <a:outerShdw blurRad="38100" dist="38100" dir="2700000" algn="tl">
                    <a:srgbClr val="000000">
                      <a:alpha val="43137"/>
                    </a:srgbClr>
                  </a:outerShdw>
                </a:effectLst>
                <a:latin typeface="Arial Black" pitchFamily="34" charset="0"/>
              </a:rPr>
              <a:t> </a:t>
            </a:r>
            <a:r>
              <a:rPr lang="en-US" sz="2400" b="1" i="1" dirty="0" err="1">
                <a:solidFill>
                  <a:schemeClr val="bg1"/>
                </a:solidFill>
                <a:effectLst>
                  <a:outerShdw blurRad="38100" dist="38100" dir="2700000" algn="tl">
                    <a:srgbClr val="000000">
                      <a:alpha val="43137"/>
                    </a:srgbClr>
                  </a:outerShdw>
                </a:effectLst>
                <a:latin typeface="Arial Black" pitchFamily="34" charset="0"/>
              </a:rPr>
              <a:t>penghinaan</a:t>
            </a:r>
            <a:r>
              <a:rPr lang="en-US" sz="2400" b="1" i="1" dirty="0">
                <a:solidFill>
                  <a:schemeClr val="bg1"/>
                </a:solidFill>
                <a:effectLst>
                  <a:outerShdw blurRad="38100" dist="38100" dir="2700000" algn="tl">
                    <a:srgbClr val="000000">
                      <a:alpha val="43137"/>
                    </a:srgbClr>
                  </a:outerShdw>
                </a:effectLst>
                <a:latin typeface="Arial Black" pitchFamily="34" charset="0"/>
              </a:rPr>
              <a:t> </a:t>
            </a:r>
            <a:r>
              <a:rPr lang="en-US" sz="2400" b="1" i="1" dirty="0" err="1">
                <a:solidFill>
                  <a:schemeClr val="bg1"/>
                </a:solidFill>
                <a:effectLst>
                  <a:outerShdw blurRad="38100" dist="38100" dir="2700000" algn="tl">
                    <a:srgbClr val="000000">
                      <a:alpha val="43137"/>
                    </a:srgbClr>
                  </a:outerShdw>
                </a:effectLst>
                <a:latin typeface="Arial Black" pitchFamily="34" charset="0"/>
              </a:rPr>
              <a:t>terhadap</a:t>
            </a:r>
            <a:r>
              <a:rPr lang="en-US" sz="2400" b="1" i="1" dirty="0">
                <a:solidFill>
                  <a:schemeClr val="bg1"/>
                </a:solidFill>
                <a:effectLst>
                  <a:outerShdw blurRad="38100" dist="38100" dir="2700000" algn="tl">
                    <a:srgbClr val="000000">
                      <a:alpha val="43137"/>
                    </a:srgbClr>
                  </a:outerShdw>
                </a:effectLst>
                <a:latin typeface="Arial Black" pitchFamily="34" charset="0"/>
              </a:rPr>
              <a:t> </a:t>
            </a:r>
            <a:r>
              <a:rPr lang="en-US" sz="2400" b="1" i="1" dirty="0" err="1">
                <a:solidFill>
                  <a:schemeClr val="bg1"/>
                </a:solidFill>
                <a:effectLst>
                  <a:outerShdw blurRad="38100" dist="38100" dir="2700000" algn="tl">
                    <a:srgbClr val="000000">
                      <a:alpha val="43137"/>
                    </a:srgbClr>
                  </a:outerShdw>
                </a:effectLst>
                <a:latin typeface="Arial Black" pitchFamily="34" charset="0"/>
              </a:rPr>
              <a:t>Nabi</a:t>
            </a:r>
            <a:r>
              <a:rPr lang="en-US" sz="2400" b="1" i="1" dirty="0">
                <a:solidFill>
                  <a:schemeClr val="bg1"/>
                </a:solidFill>
                <a:effectLst>
                  <a:outerShdw blurRad="38100" dist="38100" dir="2700000" algn="tl">
                    <a:srgbClr val="000000">
                      <a:alpha val="43137"/>
                    </a:srgbClr>
                  </a:outerShdw>
                </a:effectLst>
                <a:latin typeface="Arial Black" pitchFamily="34" charset="0"/>
              </a:rPr>
              <a:t> SAW </a:t>
            </a:r>
            <a:endParaRPr lang="en-US" sz="2400" b="1" i="1" dirty="0" smtClean="0">
              <a:solidFill>
                <a:schemeClr val="bg1"/>
              </a:solidFill>
              <a:effectLst>
                <a:outerShdw blurRad="38100" dist="38100" dir="2700000" algn="tl">
                  <a:srgbClr val="000000">
                    <a:alpha val="43137"/>
                  </a:srgbClr>
                </a:outerShdw>
              </a:effectLst>
              <a:latin typeface="Arial Black" pitchFamily="34" charset="0"/>
            </a:endParaRPr>
          </a:p>
          <a:p>
            <a:r>
              <a:rPr lang="en-US" sz="2400" b="1" i="1" dirty="0" err="1" smtClean="0">
                <a:solidFill>
                  <a:schemeClr val="bg1"/>
                </a:solidFill>
                <a:effectLst>
                  <a:outerShdw blurRad="38100" dist="38100" dir="2700000" algn="tl">
                    <a:srgbClr val="000000">
                      <a:alpha val="43137"/>
                    </a:srgbClr>
                  </a:outerShdw>
                </a:effectLst>
                <a:latin typeface="Arial Black" pitchFamily="34" charset="0"/>
              </a:rPr>
              <a:t>oleh</a:t>
            </a:r>
            <a:r>
              <a:rPr lang="en-US" sz="2400" b="1" i="1" dirty="0" smtClean="0">
                <a:solidFill>
                  <a:schemeClr val="bg1"/>
                </a:solidFill>
                <a:effectLst>
                  <a:outerShdw blurRad="38100" dist="38100" dir="2700000" algn="tl">
                    <a:srgbClr val="000000">
                      <a:alpha val="43137"/>
                    </a:srgbClr>
                  </a:outerShdw>
                </a:effectLst>
                <a:latin typeface="Arial Black" pitchFamily="34" charset="0"/>
              </a:rPr>
              <a:t> </a:t>
            </a:r>
            <a:r>
              <a:rPr lang="en-US" sz="2400" b="1" i="1" dirty="0">
                <a:solidFill>
                  <a:schemeClr val="bg1"/>
                </a:solidFill>
                <a:effectLst>
                  <a:outerShdw blurRad="38100" dist="38100" dir="2700000" algn="tl">
                    <a:srgbClr val="000000">
                      <a:alpha val="43137"/>
                    </a:srgbClr>
                  </a:outerShdw>
                </a:effectLst>
                <a:latin typeface="Arial Black" pitchFamily="34" charset="0"/>
              </a:rPr>
              <a:t>orang </a:t>
            </a:r>
            <a:r>
              <a:rPr lang="en-US" sz="2400" b="1" i="1" dirty="0" err="1" smtClean="0">
                <a:solidFill>
                  <a:schemeClr val="bg1"/>
                </a:solidFill>
                <a:effectLst>
                  <a:outerShdw blurRad="38100" dist="38100" dir="2700000" algn="tl">
                    <a:srgbClr val="000000">
                      <a:alpha val="43137"/>
                    </a:srgbClr>
                  </a:outerShdw>
                </a:effectLst>
                <a:latin typeface="Arial Black" pitchFamily="34" charset="0"/>
              </a:rPr>
              <a:t>kafir</a:t>
            </a:r>
            <a:endParaRPr lang="ms-MY" sz="2400" b="1" i="1" dirty="0">
              <a:solidFill>
                <a:schemeClr val="bg1"/>
              </a:solidFill>
              <a:effectLst>
                <a:outerShdw blurRad="38100" dist="38100" dir="2700000" algn="tl">
                  <a:srgbClr val="000000">
                    <a:alpha val="43137"/>
                  </a:srgbClr>
                </a:outerShdw>
              </a:effectLst>
              <a:latin typeface="Arial Black" pitchFamily="34" charset="0"/>
            </a:endParaRPr>
          </a:p>
        </p:txBody>
      </p:sp>
      <p:sp>
        <p:nvSpPr>
          <p:cNvPr id="5" name="Flowchart: Alternate Process 4"/>
          <p:cNvSpPr/>
          <p:nvPr/>
        </p:nvSpPr>
        <p:spPr>
          <a:xfrm>
            <a:off x="838200" y="1219200"/>
            <a:ext cx="7776864" cy="936104"/>
          </a:xfrm>
          <a:prstGeom prst="flowChartAlternateProcess">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dirty="0">
                <a:latin typeface="Arial Black" pitchFamily="34" charset="0"/>
              </a:rPr>
              <a:t>Beberapa laporan kepada pihak berkuasa telah dibuat di seluruh </a:t>
            </a:r>
            <a:r>
              <a:rPr lang="ms-MY" sz="2000" b="1" dirty="0" smtClean="0">
                <a:latin typeface="Arial Black" pitchFamily="34" charset="0"/>
              </a:rPr>
              <a:t>negara umat Islam </a:t>
            </a:r>
            <a:endParaRPr lang="ms-MY" dirty="0"/>
          </a:p>
        </p:txBody>
      </p:sp>
      <p:sp>
        <p:nvSpPr>
          <p:cNvPr id="7" name="Round Single Corner Rectangle 6"/>
          <p:cNvSpPr/>
          <p:nvPr/>
        </p:nvSpPr>
        <p:spPr>
          <a:xfrm>
            <a:off x="1066800" y="2362200"/>
            <a:ext cx="7391400" cy="1905000"/>
          </a:xfrm>
          <a:prstGeom prst="round1Rect">
            <a:avLst/>
          </a:prstGeom>
          <a:blipFill>
            <a:blip r:embed="rId4">
              <a:duotone>
                <a:prstClr val="black"/>
                <a:schemeClr val="accent1">
                  <a:tint val="45000"/>
                  <a:satMod val="400000"/>
                </a:schemeClr>
              </a:duotone>
            </a:blip>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200" b="1" dirty="0" smtClean="0">
                <a:effectLst>
                  <a:outerShdw blurRad="38100" dist="38100" dir="2700000" algn="tl">
                    <a:srgbClr val="000000">
                      <a:alpha val="43137"/>
                    </a:srgbClr>
                  </a:outerShdw>
                </a:effectLst>
                <a:latin typeface="Arial Black" pitchFamily="34" charset="0"/>
              </a:rPr>
              <a:t>Kita </a:t>
            </a:r>
            <a:r>
              <a:rPr lang="ms-MY" sz="2200" b="1" dirty="0">
                <a:effectLst>
                  <a:outerShdw blurRad="38100" dist="38100" dir="2700000" algn="tl">
                    <a:srgbClr val="000000">
                      <a:alpha val="43137"/>
                    </a:srgbClr>
                  </a:outerShdw>
                </a:effectLst>
                <a:latin typeface="Arial Black" pitchFamily="34" charset="0"/>
              </a:rPr>
              <a:t>menuntut pihak berkuasa mengenakan tindakan hukuman yang keras dan tegas terhadap penghina Rasulullah </a:t>
            </a:r>
            <a:r>
              <a:rPr lang="ms-MY" sz="2200" b="1" dirty="0" smtClean="0">
                <a:effectLst>
                  <a:outerShdw blurRad="38100" dist="38100" dir="2700000" algn="tl">
                    <a:srgbClr val="000000">
                      <a:alpha val="43137"/>
                    </a:srgbClr>
                  </a:outerShdw>
                </a:effectLst>
                <a:latin typeface="Arial Black" pitchFamily="34" charset="0"/>
              </a:rPr>
              <a:t>SAW bagi </a:t>
            </a:r>
            <a:r>
              <a:rPr lang="ms-MY" sz="2200" b="1" dirty="0">
                <a:effectLst>
                  <a:outerShdw blurRad="38100" dist="38100" dir="2700000" algn="tl">
                    <a:srgbClr val="000000">
                      <a:alpha val="43137"/>
                    </a:srgbClr>
                  </a:outerShdw>
                </a:effectLst>
                <a:latin typeface="Arial Black" pitchFamily="34" charset="0"/>
              </a:rPr>
              <a:t>menghalang perkara yang sama berulang lagi pada masa akan </a:t>
            </a:r>
            <a:r>
              <a:rPr lang="ms-MY" sz="2200" b="1" dirty="0" smtClean="0">
                <a:effectLst>
                  <a:outerShdw blurRad="38100" dist="38100" dir="2700000" algn="tl">
                    <a:srgbClr val="000000">
                      <a:alpha val="43137"/>
                    </a:srgbClr>
                  </a:outerShdw>
                </a:effectLst>
                <a:latin typeface="Arial Black" pitchFamily="34" charset="0"/>
              </a:rPr>
              <a:t>datang</a:t>
            </a:r>
            <a:endParaRPr lang="ms-MY" sz="2200" b="1" dirty="0">
              <a:effectLst>
                <a:outerShdw blurRad="38100" dist="38100" dir="2700000" algn="tl">
                  <a:srgbClr val="000000">
                    <a:alpha val="43137"/>
                  </a:srgbClr>
                </a:outerShdw>
              </a:effectLst>
              <a:latin typeface="Arial Black" pitchFamily="34" charset="0"/>
            </a:endParaRPr>
          </a:p>
        </p:txBody>
      </p:sp>
      <p:sp>
        <p:nvSpPr>
          <p:cNvPr id="8" name="Round Single Corner Rectangle 7"/>
          <p:cNvSpPr/>
          <p:nvPr/>
        </p:nvSpPr>
        <p:spPr>
          <a:xfrm>
            <a:off x="685800" y="4419600"/>
            <a:ext cx="8198296" cy="2286000"/>
          </a:xfrm>
          <a:prstGeom prst="round1Rect">
            <a:avLst/>
          </a:prstGeom>
          <a:blipFill>
            <a:blip r:embed="rId4">
              <a:duotone>
                <a:prstClr val="black"/>
                <a:schemeClr val="accent5">
                  <a:tint val="45000"/>
                  <a:satMod val="400000"/>
                </a:schemeClr>
              </a:duotone>
            </a:blip>
            <a:tile tx="0" ty="0" sx="100000" sy="100000" flip="none" algn="tl"/>
          </a:bli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dirty="0">
                <a:effectLst>
                  <a:outerShdw blurRad="38100" dist="38100" dir="2700000" algn="tl">
                    <a:srgbClr val="000000">
                      <a:alpha val="43137"/>
                    </a:srgbClr>
                  </a:outerShdw>
                </a:effectLst>
                <a:latin typeface="Arial Black" pitchFamily="34" charset="0"/>
              </a:rPr>
              <a:t>Kita menghargai dan turut bersama-sama dengan </a:t>
            </a:r>
            <a:r>
              <a:rPr lang="ms-MY" sz="2000" b="1" dirty="0" smtClean="0">
                <a:effectLst>
                  <a:outerShdw blurRad="38100" dist="38100" dir="2700000" algn="tl">
                    <a:srgbClr val="000000">
                      <a:alpha val="43137"/>
                    </a:srgbClr>
                  </a:outerShdw>
                </a:effectLst>
                <a:latin typeface="Arial Black" pitchFamily="34" charset="0"/>
              </a:rPr>
              <a:t>umat </a:t>
            </a:r>
            <a:r>
              <a:rPr lang="ms-MY" sz="2000" b="1" dirty="0">
                <a:effectLst>
                  <a:outerShdw blurRad="38100" dist="38100" dir="2700000" algn="tl">
                    <a:srgbClr val="000000">
                      <a:alpha val="43137"/>
                    </a:srgbClr>
                  </a:outerShdw>
                </a:effectLst>
                <a:latin typeface="Arial Black" pitchFamily="34" charset="0"/>
              </a:rPr>
              <a:t>Islam di beberapa negara Eropah </a:t>
            </a:r>
            <a:r>
              <a:rPr lang="ms-MY" sz="2000" b="1" dirty="0" smtClean="0">
                <a:effectLst>
                  <a:outerShdw blurRad="38100" dist="38100" dir="2700000" algn="tl">
                    <a:srgbClr val="000000">
                      <a:alpha val="43137"/>
                    </a:srgbClr>
                  </a:outerShdw>
                </a:effectLst>
                <a:latin typeface="Arial Black" pitchFamily="34" charset="0"/>
              </a:rPr>
              <a:t>dan negara </a:t>
            </a:r>
            <a:r>
              <a:rPr lang="ms-MY" sz="2000" b="1" dirty="0">
                <a:effectLst>
                  <a:outerShdw blurRad="38100" dist="38100" dir="2700000" algn="tl">
                    <a:srgbClr val="000000">
                      <a:alpha val="43137"/>
                    </a:srgbClr>
                  </a:outerShdw>
                </a:effectLst>
                <a:latin typeface="Arial Black" pitchFamily="34" charset="0"/>
              </a:rPr>
              <a:t>umat Islam lain, </a:t>
            </a:r>
            <a:r>
              <a:rPr lang="ms-MY" sz="2000" b="1" dirty="0" smtClean="0">
                <a:effectLst>
                  <a:outerShdw blurRad="38100" dist="38100" dir="2700000" algn="tl">
                    <a:srgbClr val="000000">
                      <a:alpha val="43137"/>
                    </a:srgbClr>
                  </a:outerShdw>
                </a:effectLst>
                <a:latin typeface="Arial Black" pitchFamily="34" charset="0"/>
              </a:rPr>
              <a:t>yang </a:t>
            </a:r>
            <a:r>
              <a:rPr lang="ms-MY" sz="2000" b="1" dirty="0">
                <a:effectLst>
                  <a:outerShdw blurRad="38100" dist="38100" dir="2700000" algn="tl">
                    <a:srgbClr val="000000">
                      <a:alpha val="43137"/>
                    </a:srgbClr>
                  </a:outerShdw>
                </a:effectLst>
                <a:latin typeface="Arial Black" pitchFamily="34" charset="0"/>
              </a:rPr>
              <a:t>telah mengambil suatu ketetapan bahawa sesiapa sahaja yang menghina Nabi Muhammad SAW dalam bentuk perkataan atau media,  maka ia bukan lagi menjadi kebebasan sebaliknya menjadi suatu kesalahan yang boleh dihukum termasuk </a:t>
            </a:r>
            <a:r>
              <a:rPr lang="ms-MY" sz="2000" b="1" dirty="0" smtClean="0">
                <a:effectLst>
                  <a:outerShdw blurRad="38100" dist="38100" dir="2700000" algn="tl">
                    <a:srgbClr val="000000">
                      <a:alpha val="43137"/>
                    </a:srgbClr>
                  </a:outerShdw>
                </a:effectLst>
                <a:latin typeface="Arial Black" pitchFamily="34" charset="0"/>
              </a:rPr>
              <a:t>penjara</a:t>
            </a:r>
            <a:endParaRPr lang="ms-MY" sz="2000" b="1" dirty="0">
              <a:effectLst>
                <a:outerShdw blurRad="38100" dist="38100" dir="2700000" algn="tl">
                  <a:srgbClr val="000000">
                    <a:alpha val="43137"/>
                  </a:srgbClr>
                </a:outerShdw>
              </a:effectLst>
              <a:latin typeface="Arial Black" pitchFamily="34" charset="0"/>
            </a:endParaRPr>
          </a:p>
        </p:txBody>
      </p:sp>
      <p:sp>
        <p:nvSpPr>
          <p:cNvPr id="9" name="Notched Right Arrow 8"/>
          <p:cNvSpPr/>
          <p:nvPr/>
        </p:nvSpPr>
        <p:spPr>
          <a:xfrm>
            <a:off x="483447" y="2438400"/>
            <a:ext cx="583353" cy="36004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Notched Right Arrow 9"/>
          <p:cNvSpPr/>
          <p:nvPr/>
        </p:nvSpPr>
        <p:spPr>
          <a:xfrm>
            <a:off x="76200" y="4589211"/>
            <a:ext cx="576064" cy="439989"/>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632565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146"/>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07504" y="116632"/>
            <a:ext cx="8928992" cy="950168"/>
          </a:xfrm>
          <a:prstGeom prst="rect">
            <a:avLst/>
          </a:prstGeom>
          <a:blipFill>
            <a:blip r:embed="rId3"/>
            <a:tile tx="0" ty="0" sx="100000" sy="100000" flip="none" algn="tl"/>
          </a:blipFill>
          <a:ln>
            <a:solidFill>
              <a:schemeClr val="accent6">
                <a:lumMod val="60000"/>
                <a:lumOff val="40000"/>
              </a:schemeClr>
            </a:solidFill>
          </a:ln>
          <a:effectLst>
            <a:glow rad="139700">
              <a:schemeClr val="accent6">
                <a:satMod val="175000"/>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err="1" smtClean="0">
                <a:solidFill>
                  <a:schemeClr val="bg1"/>
                </a:solidFill>
                <a:effectLst>
                  <a:outerShdw blurRad="38100" dist="38100" dir="2700000" algn="tl">
                    <a:srgbClr val="000000">
                      <a:alpha val="43137"/>
                    </a:srgbClr>
                  </a:outerShdw>
                </a:effectLst>
                <a:latin typeface="Arial Black" pitchFamily="34" charset="0"/>
              </a:rPr>
              <a:t>Penyelesaian</a:t>
            </a:r>
            <a:r>
              <a:rPr lang="en-US" sz="2400" b="1" i="1" dirty="0" smtClean="0">
                <a:solidFill>
                  <a:schemeClr val="bg1"/>
                </a:solidFill>
                <a:effectLst>
                  <a:outerShdw blurRad="38100" dist="38100" dir="2700000" algn="tl">
                    <a:srgbClr val="000000">
                      <a:alpha val="43137"/>
                    </a:srgbClr>
                  </a:outerShdw>
                </a:effectLst>
                <a:latin typeface="Arial Black" pitchFamily="34" charset="0"/>
              </a:rPr>
              <a:t> </a:t>
            </a:r>
            <a:r>
              <a:rPr lang="en-US" sz="2400" b="1" i="1" dirty="0" err="1" smtClean="0">
                <a:solidFill>
                  <a:schemeClr val="bg1"/>
                </a:solidFill>
                <a:effectLst>
                  <a:outerShdw blurRad="38100" dist="38100" dir="2700000" algn="tl">
                    <a:srgbClr val="000000">
                      <a:alpha val="43137"/>
                    </a:srgbClr>
                  </a:outerShdw>
                </a:effectLst>
                <a:latin typeface="Arial Black" pitchFamily="34" charset="0"/>
              </a:rPr>
              <a:t>Isu</a:t>
            </a:r>
            <a:r>
              <a:rPr lang="en-US" sz="2400" b="1" i="1" dirty="0" smtClean="0">
                <a:solidFill>
                  <a:schemeClr val="bg1"/>
                </a:solidFill>
                <a:effectLst>
                  <a:outerShdw blurRad="38100" dist="38100" dir="2700000" algn="tl">
                    <a:srgbClr val="000000">
                      <a:alpha val="43137"/>
                    </a:srgbClr>
                  </a:outerShdw>
                </a:effectLst>
                <a:latin typeface="Arial Black" pitchFamily="34" charset="0"/>
              </a:rPr>
              <a:t> </a:t>
            </a:r>
            <a:r>
              <a:rPr lang="en-US" sz="2400" b="1" i="1" dirty="0" err="1" smtClean="0">
                <a:solidFill>
                  <a:schemeClr val="bg1"/>
                </a:solidFill>
                <a:effectLst>
                  <a:outerShdw blurRad="38100" dist="38100" dir="2700000" algn="tl">
                    <a:srgbClr val="000000">
                      <a:alpha val="43137"/>
                    </a:srgbClr>
                  </a:outerShdw>
                </a:effectLst>
                <a:latin typeface="Arial Black" pitchFamily="34" charset="0"/>
              </a:rPr>
              <a:t>Penghinaan</a:t>
            </a:r>
            <a:r>
              <a:rPr lang="en-US" sz="2400" b="1" i="1" dirty="0" smtClean="0">
                <a:solidFill>
                  <a:schemeClr val="bg1"/>
                </a:solidFill>
                <a:effectLst>
                  <a:outerShdw blurRad="38100" dist="38100" dir="2700000" algn="tl">
                    <a:srgbClr val="000000">
                      <a:alpha val="43137"/>
                    </a:srgbClr>
                  </a:outerShdw>
                </a:effectLst>
                <a:latin typeface="Arial Black" pitchFamily="34" charset="0"/>
              </a:rPr>
              <a:t> </a:t>
            </a:r>
            <a:r>
              <a:rPr lang="en-US" sz="2400" b="1" i="1" dirty="0" err="1" smtClean="0">
                <a:solidFill>
                  <a:schemeClr val="bg1"/>
                </a:solidFill>
                <a:effectLst>
                  <a:outerShdw blurRad="38100" dist="38100" dir="2700000" algn="tl">
                    <a:srgbClr val="000000">
                      <a:alpha val="43137"/>
                    </a:srgbClr>
                  </a:outerShdw>
                </a:effectLst>
                <a:latin typeface="Arial Black" pitchFamily="34" charset="0"/>
              </a:rPr>
              <a:t>Terhadap</a:t>
            </a:r>
            <a:r>
              <a:rPr lang="en-US" sz="2400" b="1" i="1" dirty="0" smtClean="0">
                <a:solidFill>
                  <a:schemeClr val="bg1"/>
                </a:solidFill>
                <a:effectLst>
                  <a:outerShdw blurRad="38100" dist="38100" dir="2700000" algn="tl">
                    <a:srgbClr val="000000">
                      <a:alpha val="43137"/>
                    </a:srgbClr>
                  </a:outerShdw>
                </a:effectLst>
                <a:latin typeface="Arial Black" pitchFamily="34" charset="0"/>
              </a:rPr>
              <a:t> </a:t>
            </a:r>
            <a:br>
              <a:rPr lang="en-US" sz="2400" b="1" i="1" dirty="0" smtClean="0">
                <a:solidFill>
                  <a:schemeClr val="bg1"/>
                </a:solidFill>
                <a:effectLst>
                  <a:outerShdw blurRad="38100" dist="38100" dir="2700000" algn="tl">
                    <a:srgbClr val="000000">
                      <a:alpha val="43137"/>
                    </a:srgbClr>
                  </a:outerShdw>
                </a:effectLst>
                <a:latin typeface="Arial Black" pitchFamily="34" charset="0"/>
              </a:rPr>
            </a:br>
            <a:r>
              <a:rPr lang="en-US" sz="2400" b="1" i="1" dirty="0" err="1" smtClean="0">
                <a:solidFill>
                  <a:schemeClr val="bg1"/>
                </a:solidFill>
                <a:effectLst>
                  <a:outerShdw blurRad="38100" dist="38100" dir="2700000" algn="tl">
                    <a:srgbClr val="000000">
                      <a:alpha val="43137"/>
                    </a:srgbClr>
                  </a:outerShdw>
                </a:effectLst>
                <a:latin typeface="Arial Black" pitchFamily="34" charset="0"/>
              </a:rPr>
              <a:t>Nabi</a:t>
            </a:r>
            <a:r>
              <a:rPr lang="en-US" sz="2400" b="1" i="1" dirty="0" smtClean="0">
                <a:solidFill>
                  <a:schemeClr val="bg1"/>
                </a:solidFill>
                <a:effectLst>
                  <a:outerShdw blurRad="38100" dist="38100" dir="2700000" algn="tl">
                    <a:srgbClr val="000000">
                      <a:alpha val="43137"/>
                    </a:srgbClr>
                  </a:outerShdw>
                </a:effectLst>
                <a:latin typeface="Arial Black" pitchFamily="34" charset="0"/>
              </a:rPr>
              <a:t> Muhammad SAW</a:t>
            </a:r>
            <a:endParaRPr lang="ms-MY" sz="2400" b="1" i="1" dirty="0">
              <a:solidFill>
                <a:schemeClr val="bg1"/>
              </a:solidFill>
              <a:effectLst>
                <a:outerShdw blurRad="38100" dist="38100" dir="2700000" algn="tl">
                  <a:srgbClr val="000000">
                    <a:alpha val="43137"/>
                  </a:srgbClr>
                </a:outerShdw>
              </a:effectLst>
              <a:latin typeface="Arial Black" pitchFamily="34" charset="0"/>
            </a:endParaRPr>
          </a:p>
        </p:txBody>
      </p:sp>
      <p:sp>
        <p:nvSpPr>
          <p:cNvPr id="4" name="Oval 3"/>
          <p:cNvSpPr/>
          <p:nvPr/>
        </p:nvSpPr>
        <p:spPr>
          <a:xfrm>
            <a:off x="0" y="5103686"/>
            <a:ext cx="9144000" cy="1601914"/>
          </a:xfrm>
          <a:prstGeom prst="ellipse">
            <a:avLst/>
          </a:prstGeom>
          <a:blipFill>
            <a:blip r:embed="rId4"/>
            <a:tile tx="0" ty="0" sx="100000" sy="100000" flip="none" algn="tl"/>
          </a:blipFill>
          <a:ln>
            <a:solidFill>
              <a:schemeClr val="accent2"/>
            </a:solidFill>
          </a:ln>
          <a:effectLst>
            <a:outerShdw blurRad="76200" dir="13500000" sy="23000" kx="1200000" algn="br" rotWithShape="0">
              <a:prstClr val="black">
                <a:alpha val="20000"/>
              </a:prst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i="1" dirty="0">
                <a:solidFill>
                  <a:srgbClr val="002060"/>
                </a:solidFill>
                <a:latin typeface="Arial Black" pitchFamily="34" charset="0"/>
              </a:rPr>
              <a:t>Marilah kita menghayati sunnah Baginda dalam semua aspek kehidupan kita dengan membudayakan akhlak Rasulullah S.A.W.</a:t>
            </a:r>
          </a:p>
        </p:txBody>
      </p:sp>
      <p:sp>
        <p:nvSpPr>
          <p:cNvPr id="5" name="Flowchart: Alternate Process 4"/>
          <p:cNvSpPr/>
          <p:nvPr/>
        </p:nvSpPr>
        <p:spPr>
          <a:xfrm>
            <a:off x="762000" y="1484784"/>
            <a:ext cx="7776864" cy="936104"/>
          </a:xfrm>
          <a:prstGeom prst="flowChartAlternateProcess">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latin typeface="Arial Black" pitchFamily="34" charset="0"/>
              </a:rPr>
              <a:t>Menghina </a:t>
            </a:r>
            <a:r>
              <a:rPr lang="ms-MY" sz="2800" b="1" dirty="0">
                <a:latin typeface="Arial Black" pitchFamily="34" charset="0"/>
              </a:rPr>
              <a:t>Nabi </a:t>
            </a:r>
            <a:r>
              <a:rPr lang="ms-MY" sz="2800" b="1" dirty="0" smtClean="0">
                <a:latin typeface="Arial Black" pitchFamily="34" charset="0"/>
              </a:rPr>
              <a:t>SAW </a:t>
            </a:r>
          </a:p>
          <a:p>
            <a:pPr algn="ctr"/>
            <a:r>
              <a:rPr lang="ms-MY" sz="2800" b="1" dirty="0" smtClean="0">
                <a:latin typeface="Arial Black" pitchFamily="34" charset="0"/>
              </a:rPr>
              <a:t>suatu </a:t>
            </a:r>
            <a:r>
              <a:rPr lang="ms-MY" sz="2800" b="1" dirty="0">
                <a:latin typeface="Arial Black" pitchFamily="34" charset="0"/>
              </a:rPr>
              <a:t>jenayah berat dan sangat </a:t>
            </a:r>
            <a:r>
              <a:rPr lang="ms-MY" sz="2800" b="1" dirty="0" smtClean="0">
                <a:latin typeface="Arial Black" pitchFamily="34" charset="0"/>
              </a:rPr>
              <a:t>keji</a:t>
            </a:r>
            <a:r>
              <a:rPr lang="ms-MY" sz="2800" dirty="0" smtClean="0"/>
              <a:t> </a:t>
            </a:r>
            <a:endParaRPr lang="ms-MY" sz="2800" dirty="0"/>
          </a:p>
        </p:txBody>
      </p:sp>
      <p:sp>
        <p:nvSpPr>
          <p:cNvPr id="7" name="Round Single Corner Rectangle 6"/>
          <p:cNvSpPr/>
          <p:nvPr/>
        </p:nvSpPr>
        <p:spPr>
          <a:xfrm>
            <a:off x="975791" y="2636912"/>
            <a:ext cx="7330009" cy="1044018"/>
          </a:xfrm>
          <a:prstGeom prst="round1Rect">
            <a:avLst/>
          </a:prstGeom>
          <a:blipFill>
            <a:blip r:embed="rId5">
              <a:duotone>
                <a:prstClr val="black"/>
                <a:schemeClr val="accent1">
                  <a:tint val="45000"/>
                  <a:satMod val="400000"/>
                </a:schemeClr>
              </a:duotone>
            </a:blip>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dirty="0" smtClean="0">
                <a:effectLst>
                  <a:outerShdw blurRad="38100" dist="38100" dir="2700000" algn="tl">
                    <a:srgbClr val="000000">
                      <a:alpha val="43137"/>
                    </a:srgbClr>
                  </a:outerShdw>
                </a:effectLst>
                <a:latin typeface="Arial Black" pitchFamily="34" charset="0"/>
              </a:rPr>
              <a:t>Umat </a:t>
            </a:r>
            <a:r>
              <a:rPr lang="ms-MY" sz="2000" b="1" dirty="0">
                <a:effectLst>
                  <a:outerShdw blurRad="38100" dist="38100" dir="2700000" algn="tl">
                    <a:srgbClr val="000000">
                      <a:alpha val="43137"/>
                    </a:srgbClr>
                  </a:outerShdw>
                </a:effectLst>
                <a:latin typeface="Arial Black" pitchFamily="34" charset="0"/>
              </a:rPr>
              <a:t>Islam pasti marah bila ia berlaku, dan segera bangkit bertindak sedaya upaya termasuk berkorban </a:t>
            </a:r>
            <a:r>
              <a:rPr lang="ms-MY" sz="2000" b="1" dirty="0" smtClean="0">
                <a:effectLst>
                  <a:outerShdw blurRad="38100" dist="38100" dir="2700000" algn="tl">
                    <a:srgbClr val="000000">
                      <a:alpha val="43137"/>
                    </a:srgbClr>
                  </a:outerShdw>
                </a:effectLst>
                <a:latin typeface="Arial Black" pitchFamily="34" charset="0"/>
              </a:rPr>
              <a:t>jiwa dan raga</a:t>
            </a:r>
            <a:endParaRPr lang="ms-MY" sz="2000" b="1" dirty="0">
              <a:effectLst>
                <a:outerShdw blurRad="38100" dist="38100" dir="2700000" algn="tl">
                  <a:srgbClr val="000000">
                    <a:alpha val="43137"/>
                  </a:srgbClr>
                </a:outerShdw>
              </a:effectLst>
              <a:latin typeface="Arial Black" pitchFamily="34" charset="0"/>
            </a:endParaRPr>
          </a:p>
        </p:txBody>
      </p:sp>
      <p:sp>
        <p:nvSpPr>
          <p:cNvPr id="8" name="Round Single Corner Rectangle 7"/>
          <p:cNvSpPr/>
          <p:nvPr/>
        </p:nvSpPr>
        <p:spPr>
          <a:xfrm>
            <a:off x="818030" y="3949080"/>
            <a:ext cx="7792570" cy="1080120"/>
          </a:xfrm>
          <a:prstGeom prst="round1Rect">
            <a:avLst/>
          </a:prstGeom>
          <a:blipFill>
            <a:blip r:embed="rId5">
              <a:duotone>
                <a:prstClr val="black"/>
                <a:schemeClr val="accent5">
                  <a:tint val="45000"/>
                  <a:satMod val="400000"/>
                </a:schemeClr>
              </a:duotone>
            </a:blip>
            <a:tile tx="0" ty="0" sx="100000" sy="100000" flip="none" algn="tl"/>
          </a:bli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dirty="0">
                <a:effectLst>
                  <a:outerShdw blurRad="38100" dist="38100" dir="2700000" algn="tl">
                    <a:srgbClr val="000000">
                      <a:alpha val="43137"/>
                    </a:srgbClr>
                  </a:outerShdw>
                </a:effectLst>
                <a:latin typeface="Arial Black" pitchFamily="34" charset="0"/>
              </a:rPr>
              <a:t>Kemarahan ini bukan kerana emosi, tetapi kerana keimanan dan kasih sayang yang tiada penghujung kepada junjungan Rasulullah S.A.W</a:t>
            </a:r>
          </a:p>
        </p:txBody>
      </p:sp>
      <p:sp>
        <p:nvSpPr>
          <p:cNvPr id="9" name="Notched Right Arrow 8"/>
          <p:cNvSpPr/>
          <p:nvPr/>
        </p:nvSpPr>
        <p:spPr>
          <a:xfrm>
            <a:off x="381008" y="2798881"/>
            <a:ext cx="583353" cy="360040"/>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Notched Right Arrow 9"/>
          <p:cNvSpPr/>
          <p:nvPr/>
        </p:nvSpPr>
        <p:spPr>
          <a:xfrm>
            <a:off x="185936" y="4094342"/>
            <a:ext cx="576064" cy="325258"/>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4245008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892076"/>
            <a:ext cx="8305800" cy="2308324"/>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اِلَهَ إِلا اللهُ وَحْدَهُ لا 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 اللهِ وَرَسُولُهُ،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وَصَفِيُّهُ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خَلْقِهِ وَحَبِيبُهُ</a:t>
            </a:r>
          </a:p>
        </p:txBody>
      </p:sp>
      <p:sp>
        <p:nvSpPr>
          <p:cNvPr id="5" name="TextBox 4"/>
          <p:cNvSpPr txBox="1"/>
          <p:nvPr/>
        </p:nvSpPr>
        <p:spPr>
          <a:xfrm>
            <a:off x="381000" y="3444657"/>
            <a:ext cx="8458200" cy="267765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makhluk</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terpilih</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kekasih</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85" y="1173540"/>
            <a:ext cx="8915400"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وَأَتْبَاعِهِ إِلَى يَوْمِ الدِّيْن</a:t>
            </a:r>
          </a:p>
        </p:txBody>
      </p:sp>
      <p:sp>
        <p:nvSpPr>
          <p:cNvPr id="4" name="TextBox 3"/>
          <p:cNvSpPr txBox="1"/>
          <p:nvPr/>
        </p:nvSpPr>
        <p:spPr>
          <a:xfrm>
            <a:off x="381000" y="3353812"/>
            <a:ext cx="84582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914400"/>
            <a:ext cx="8153400" cy="1938992"/>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 وَأَنْتُمْ مُسْلِمُوْن</a:t>
            </a:r>
            <a:endParaRPr lang="en-US" sz="5400" b="1" dirty="0" smtClean="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57200" y="2984480"/>
            <a:ext cx="8305800" cy="3693319"/>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taqwa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 Saya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menyeru</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sidang</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Jumaat</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melakukan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suruhanNya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6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ditegahNya</a:t>
            </a:r>
            <a:endParaRPr lang="en-US" sz="26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Tajuk</a:t>
            </a:r>
            <a:r>
              <a:rPr lang="en-US" sz="4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 Khutbah </a:t>
            </a:r>
            <a:r>
              <a:rPr lang="en-US" sz="4800" b="1" u="sng"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Hari</a:t>
            </a:r>
            <a:r>
              <a:rPr lang="en-US" sz="4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 </a:t>
            </a:r>
            <a:r>
              <a:rPr lang="en-US" sz="4800" b="1" u="sng"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Ini</a:t>
            </a:r>
            <a:r>
              <a:rPr lang="en-US" sz="4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 :</a:t>
            </a:r>
            <a:endParaRPr lang="en-US" sz="48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17 JUN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17 ZULKAEDAH 1443</a:t>
            </a:r>
            <a:endParaRPr lang="fi-FI" sz="2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381000" y="3229213"/>
            <a:ext cx="8534400" cy="3323987"/>
          </a:xfrm>
          <a:prstGeom prst="rect">
            <a:avLst/>
          </a:prstGeom>
          <a:noFill/>
          <a:scene3d>
            <a:camera prst="perspectiveAbove"/>
            <a:lightRig rig="threePt" dir="t"/>
          </a:scene3d>
        </p:spPr>
        <p:txBody>
          <a:bodyPr wrap="square" lIns="91440" tIns="45720" rIns="91440" bIns="45720">
            <a:spAutoFit/>
            <a:scene3d>
              <a:camera prst="perspectiveAbove"/>
              <a:lightRig rig="glow" dir="tl">
                <a:rot lat="0" lon="0" rev="5400000"/>
              </a:lightRig>
            </a:scene3d>
            <a:sp3d contourW="12700">
              <a:bevelT w="25400" h="25400"/>
              <a:contourClr>
                <a:schemeClr val="accent6">
                  <a:shade val="73000"/>
                </a:schemeClr>
              </a:contourClr>
            </a:sp3d>
          </a:bodyPr>
          <a:lstStyle/>
          <a:p>
            <a:pPr algn="ctr"/>
            <a:r>
              <a:rPr lang="fi-FI" sz="48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KASIHILAH PENCINTA </a:t>
            </a:r>
            <a:r>
              <a:rPr lang="fi-FI" sz="5400" b="1" dirty="0">
                <a:ln w="11430"/>
                <a:solidFill>
                  <a:srgbClr val="EFF8BA"/>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RASULULLAH SAW </a:t>
            </a:r>
            <a:endParaRPr lang="fi-FI" sz="5400" b="1" dirty="0" smtClean="0">
              <a:ln w="11430"/>
              <a:solidFill>
                <a:srgbClr val="EFF8BA"/>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a:p>
            <a:pPr algn="ctr"/>
            <a:r>
              <a:rPr lang="fi-FI" sz="48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DAN </a:t>
            </a:r>
            <a:r>
              <a:rPr lang="fi-FI" sz="48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BENCILAH PENGHINA </a:t>
            </a:r>
            <a:r>
              <a:rPr lang="fi-FI" sz="5400" b="1" dirty="0">
                <a:ln w="11430"/>
                <a:solidFill>
                  <a:srgbClr val="EFF8BA"/>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RASULULLAH SAW</a:t>
            </a: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par>
                                <p:cTn id="11" presetID="16" presetClass="emph" presetSubtype="0" fill="hold" nodeType="withEffect">
                                  <p:stCondLst>
                                    <p:cond delay="1500"/>
                                  </p:stCondLst>
                                  <p:iterate type="lt">
                                    <p:tmPct val="4000"/>
                                  </p:iterate>
                                  <p:childTnLst>
                                    <p:set>
                                      <p:cBhvr override="childStyle">
                                        <p:cTn id="12" dur="500" fill="hold"/>
                                        <p:tgtEl>
                                          <p:spTgt spid="6">
                                            <p:txEl>
                                              <p:pRg st="1" end="1"/>
                                            </p:txEl>
                                          </p:spTgt>
                                        </p:tgtEl>
                                        <p:attrNameLst>
                                          <p:attrName>style.color</p:attrName>
                                        </p:attrNameLst>
                                      </p:cBhvr>
                                      <p:to>
                                        <p:clrVal>
                                          <a:srgbClr val="FFFFFF"/>
                                        </p:clrVal>
                                      </p:to>
                                    </p:set>
                                    <p:set>
                                      <p:cBhvr>
                                        <p:cTn id="13" dur="500" fill="hold"/>
                                        <p:tgtEl>
                                          <p:spTgt spid="6">
                                            <p:txEl>
                                              <p:pRg st="1" end="1"/>
                                            </p:txEl>
                                          </p:spTgt>
                                        </p:tgtEl>
                                        <p:attrNameLst>
                                          <p:attrName>fillcolor</p:attrName>
                                        </p:attrNameLst>
                                      </p:cBhvr>
                                      <p:to>
                                        <p:clrVal>
                                          <a:srgbClr val="FFFFFF"/>
                                        </p:clrVal>
                                      </p:to>
                                    </p:set>
                                    <p:set>
                                      <p:cBhvr>
                                        <p:cTn id="14" dur="5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6"/>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07504" y="3645024"/>
            <a:ext cx="8928992" cy="2376264"/>
          </a:xfrm>
          <a:prstGeom prst="roundRect">
            <a:avLst/>
          </a:prstGeom>
          <a:blipFill>
            <a:blip r:embed="rId3"/>
            <a:tile tx="0" ty="0" sx="100000" sy="100000" flip="none" algn="tl"/>
          </a:blipFill>
          <a:ln/>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spcBef>
                <a:spcPct val="20000"/>
              </a:spcBef>
              <a:spcAft>
                <a:spcPts val="1000"/>
              </a:spcAft>
            </a:pPr>
            <a:r>
              <a:rPr lang="ms-MY" sz="2600" b="1" i="1" dirty="0">
                <a:ln>
                  <a:solidFill>
                    <a:schemeClr val="tx1"/>
                  </a:solidFill>
                </a:ln>
                <a:solidFill>
                  <a:schemeClr val="bg1"/>
                </a:solidFill>
                <a:effectLst>
                  <a:outerShdw blurRad="38100" dist="38100" dir="2700000" algn="tl">
                    <a:srgbClr val="000000">
                      <a:alpha val="43137"/>
                    </a:srgbClr>
                  </a:outerShdw>
                </a:effectLst>
                <a:latin typeface="Arial"/>
                <a:ea typeface="Times New Roman"/>
                <a:cs typeface="Arial"/>
              </a:rPr>
              <a:t>“Katakanlah (wahai Muhammad): “Jika benar kamu mengasihi Allah maka ikutilah daku, nescaya Allah mengasihi kamu serta mengampunkan dosa-dosa kamu. Dan (ingatlah), Allah Maha Pengampun, lagi Maha Mengasihani”.</a:t>
            </a:r>
            <a:endParaRPr lang="ms-MY" sz="2600" b="1" dirty="0">
              <a:ln>
                <a:solidFill>
                  <a:schemeClr val="tx1"/>
                </a:solidFill>
              </a:ln>
              <a:solidFill>
                <a:schemeClr val="bg1"/>
              </a:solidFill>
              <a:effectLst>
                <a:outerShdw blurRad="38100" dist="38100" dir="2700000" algn="tl">
                  <a:srgbClr val="000000">
                    <a:alpha val="43137"/>
                  </a:srgbClr>
                </a:outerShdw>
              </a:effectLst>
              <a:ea typeface="Times New Roman"/>
              <a:cs typeface="Arial"/>
            </a:endParaRPr>
          </a:p>
        </p:txBody>
      </p:sp>
      <p:sp>
        <p:nvSpPr>
          <p:cNvPr id="5" name="Rectangle 4"/>
          <p:cNvSpPr/>
          <p:nvPr/>
        </p:nvSpPr>
        <p:spPr>
          <a:xfrm>
            <a:off x="1" y="1484784"/>
            <a:ext cx="9144000" cy="400110"/>
          </a:xfrm>
          <a:prstGeom prst="rect">
            <a:avLst/>
          </a:prstGeom>
          <a:solidFill>
            <a:schemeClr val="bg1">
              <a:alpha val="40000"/>
            </a:schemeClr>
          </a:solidFill>
        </p:spPr>
        <p:txBody>
          <a:bodyPr wrap="square">
            <a:spAutoFit/>
          </a:bodyPr>
          <a:lstStyle/>
          <a:p>
            <a:pPr algn="ctr" rtl="1">
              <a:defRPr/>
            </a:pPr>
            <a:endParaRPr lang="ms-MY" sz="2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84855"/>
            <a:ext cx="9144000" cy="1569660"/>
          </a:xfrm>
          <a:prstGeom prst="rect">
            <a:avLst/>
          </a:prstGeom>
          <a:solidFill>
            <a:schemeClr val="bg1">
              <a:lumMod val="95000"/>
              <a:alpha val="69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إِن كُنتُمْ تُحِبُّونَ اللَّهَ فَاتَّبِعُونِي يُحْبِبْكُمُ اللَّهُ وَيَغْفِرْ لَكُمْ ذُنُوبَكُمْ ۗ وَاللَّهُ غَفُورٌ رَّحِيمٌ </a:t>
            </a:r>
          </a:p>
        </p:txBody>
      </p:sp>
      <p:sp>
        <p:nvSpPr>
          <p:cNvPr id="2" name="Rectangle 1"/>
          <p:cNvSpPr/>
          <p:nvPr/>
        </p:nvSpPr>
        <p:spPr>
          <a:xfrm>
            <a:off x="1981200" y="107534"/>
            <a:ext cx="5742384" cy="1015663"/>
          </a:xfrm>
          <a:prstGeom prst="rect">
            <a:avLst/>
          </a:prstGeom>
        </p:spPr>
        <p:txBody>
          <a:bodyPr wrap="square">
            <a:spAutoFit/>
          </a:bodyPr>
          <a:lstStyle/>
          <a:p>
            <a:r>
              <a:rPr lang="ms-MY" sz="3000" b="1" dirty="0">
                <a:ln>
                  <a:solidFill>
                    <a:schemeClr val="tx1"/>
                  </a:solidFill>
                </a:ln>
                <a:solidFill>
                  <a:schemeClr val="bg1"/>
                </a:solidFill>
                <a:effectLst>
                  <a:glow rad="101600">
                    <a:schemeClr val="tx1">
                      <a:alpha val="60000"/>
                    </a:schemeClr>
                  </a:glow>
                </a:effectLst>
                <a:latin typeface="Arial Black" pitchFamily="34" charset="0"/>
              </a:rPr>
              <a:t>Firman Allah </a:t>
            </a:r>
            <a:r>
              <a:rPr lang="en-US" sz="3000" b="1" dirty="0" err="1" smtClean="0">
                <a:ln>
                  <a:solidFill>
                    <a:schemeClr val="tx1"/>
                  </a:solidFill>
                </a:ln>
                <a:solidFill>
                  <a:schemeClr val="bg1"/>
                </a:solidFill>
                <a:effectLst>
                  <a:glow rad="101600">
                    <a:schemeClr val="tx1">
                      <a:alpha val="60000"/>
                    </a:schemeClr>
                  </a:glow>
                </a:effectLst>
                <a:latin typeface="Arial Black" pitchFamily="34" charset="0"/>
              </a:rPr>
              <a:t>Taala</a:t>
            </a:r>
            <a:r>
              <a:rPr lang="ms-MY" sz="3000" b="1" dirty="0" smtClean="0">
                <a:ln>
                  <a:solidFill>
                    <a:schemeClr val="tx1"/>
                  </a:solidFill>
                </a:ln>
                <a:solidFill>
                  <a:schemeClr val="bg1"/>
                </a:solidFill>
                <a:effectLst>
                  <a:glow rad="101600">
                    <a:schemeClr val="tx1">
                      <a:alpha val="60000"/>
                    </a:schemeClr>
                  </a:glow>
                </a:effectLst>
                <a:latin typeface="Arial Black" pitchFamily="34" charset="0"/>
              </a:rPr>
              <a:t> </a:t>
            </a:r>
            <a:r>
              <a:rPr lang="ms-MY" sz="3000" b="1" dirty="0">
                <a:ln>
                  <a:solidFill>
                    <a:schemeClr val="tx1"/>
                  </a:solidFill>
                </a:ln>
                <a:solidFill>
                  <a:schemeClr val="bg1"/>
                </a:solidFill>
                <a:effectLst>
                  <a:glow rad="101600">
                    <a:schemeClr val="tx1">
                      <a:alpha val="60000"/>
                    </a:schemeClr>
                  </a:glow>
                </a:effectLst>
                <a:latin typeface="Arial Black" pitchFamily="34" charset="0"/>
              </a:rPr>
              <a:t>dalam </a:t>
            </a:r>
            <a:endParaRPr lang="ms-MY" sz="3000" b="1" dirty="0" smtClean="0">
              <a:ln>
                <a:solidFill>
                  <a:schemeClr val="tx1"/>
                </a:solidFill>
              </a:ln>
              <a:solidFill>
                <a:schemeClr val="bg1"/>
              </a:solidFill>
              <a:effectLst>
                <a:glow rad="101600">
                  <a:schemeClr val="tx1">
                    <a:alpha val="60000"/>
                  </a:schemeClr>
                </a:glow>
              </a:effectLst>
              <a:latin typeface="Arial Black" pitchFamily="34" charset="0"/>
            </a:endParaRPr>
          </a:p>
          <a:p>
            <a:r>
              <a:rPr lang="ms-MY" sz="3000" b="1" dirty="0" smtClean="0">
                <a:ln>
                  <a:solidFill>
                    <a:schemeClr val="tx1"/>
                  </a:solidFill>
                </a:ln>
                <a:solidFill>
                  <a:schemeClr val="bg1"/>
                </a:solidFill>
                <a:effectLst>
                  <a:glow rad="101600">
                    <a:schemeClr val="tx1">
                      <a:alpha val="60000"/>
                    </a:schemeClr>
                  </a:glow>
                </a:effectLst>
                <a:latin typeface="Arial Black" pitchFamily="34" charset="0"/>
              </a:rPr>
              <a:t> Surah Ali-Imran </a:t>
            </a:r>
            <a:r>
              <a:rPr lang="ms-MY" sz="3000" b="1" dirty="0">
                <a:ln>
                  <a:solidFill>
                    <a:schemeClr val="tx1"/>
                  </a:solidFill>
                </a:ln>
                <a:solidFill>
                  <a:schemeClr val="bg1"/>
                </a:solidFill>
                <a:effectLst>
                  <a:glow rad="101600">
                    <a:schemeClr val="tx1">
                      <a:alpha val="60000"/>
                    </a:schemeClr>
                  </a:glow>
                </a:effectLst>
                <a:latin typeface="Arial Black" pitchFamily="34" charset="0"/>
              </a:rPr>
              <a:t>ayat </a:t>
            </a:r>
            <a:r>
              <a:rPr lang="ms-MY" sz="3000" b="1" dirty="0" smtClean="0">
                <a:ln>
                  <a:solidFill>
                    <a:schemeClr val="tx1"/>
                  </a:solidFill>
                </a:ln>
                <a:solidFill>
                  <a:schemeClr val="bg1"/>
                </a:solidFill>
                <a:effectLst>
                  <a:glow rad="101600">
                    <a:schemeClr val="tx1">
                      <a:alpha val="60000"/>
                    </a:schemeClr>
                  </a:glow>
                </a:effectLst>
                <a:latin typeface="Arial Black" pitchFamily="34" charset="0"/>
              </a:rPr>
              <a:t>: 31</a:t>
            </a:r>
            <a:endParaRPr lang="ms-MY" sz="3000" b="1"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2259968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1303388" y="2759596"/>
            <a:ext cx="6697612" cy="15838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ms-MY" sz="2800" b="1" dirty="0" smtClean="0">
                <a:ln>
                  <a:solidFill>
                    <a:schemeClr val="tx1"/>
                  </a:solidFill>
                </a:ln>
                <a:solidFill>
                  <a:schemeClr val="tx1"/>
                </a:solidFill>
                <a:latin typeface="Arial"/>
                <a:ea typeface="Times New Roman"/>
              </a:rPr>
              <a:t>Kalimah </a:t>
            </a:r>
            <a:r>
              <a:rPr lang="ms-MY" sz="2800" b="1" dirty="0">
                <a:ln>
                  <a:solidFill>
                    <a:schemeClr val="tx1"/>
                  </a:solidFill>
                </a:ln>
                <a:solidFill>
                  <a:schemeClr val="tx1"/>
                </a:solidFill>
                <a:latin typeface="Arial"/>
                <a:ea typeface="Times New Roman"/>
              </a:rPr>
              <a:t>cinta menggambarkan perasaan sangat sayang terhadap sesuatu atau </a:t>
            </a:r>
            <a:r>
              <a:rPr lang="ms-MY" sz="2800" b="1" dirty="0" smtClean="0">
                <a:ln>
                  <a:solidFill>
                    <a:schemeClr val="tx1"/>
                  </a:solidFill>
                </a:ln>
                <a:solidFill>
                  <a:schemeClr val="tx1"/>
                </a:solidFill>
                <a:latin typeface="Arial"/>
                <a:ea typeface="Times New Roman"/>
              </a:rPr>
              <a:t>seseorang</a:t>
            </a:r>
          </a:p>
          <a:p>
            <a:endParaRPr lang="ms-MY" sz="1200" b="1" dirty="0" smtClean="0">
              <a:ln>
                <a:solidFill>
                  <a:schemeClr val="tx1"/>
                </a:solidFill>
              </a:ln>
              <a:solidFill>
                <a:schemeClr val="tx1"/>
              </a:solidFill>
              <a:latin typeface="Arial"/>
              <a:ea typeface="Times New Roman"/>
            </a:endParaRPr>
          </a:p>
        </p:txBody>
      </p:sp>
      <p:sp>
        <p:nvSpPr>
          <p:cNvPr id="15" name="Flowchart: Alternate Process 14"/>
          <p:cNvSpPr/>
          <p:nvPr/>
        </p:nvSpPr>
        <p:spPr>
          <a:xfrm>
            <a:off x="1150988" y="4800600"/>
            <a:ext cx="7231012" cy="179675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spcAft>
                <a:spcPts val="1000"/>
              </a:spcAft>
            </a:pPr>
            <a:r>
              <a:rPr lang="ms-MY" sz="2300" b="1" i="1" dirty="0">
                <a:latin typeface="Arial"/>
                <a:ea typeface="Times New Roman"/>
                <a:cs typeface="Arial"/>
              </a:rPr>
              <a:t>Cinta itu bukan sekadar tumbuh subur di dalam jiwa bahkan sesuatu yang dapat dinilai melalui akhlak dan perilaku seseorang</a:t>
            </a:r>
          </a:p>
        </p:txBody>
      </p:sp>
      <p:sp>
        <p:nvSpPr>
          <p:cNvPr id="2" name="Rectangle 1"/>
          <p:cNvSpPr/>
          <p:nvPr/>
        </p:nvSpPr>
        <p:spPr>
          <a:xfrm>
            <a:off x="2555776" y="323945"/>
            <a:ext cx="3959930" cy="584775"/>
          </a:xfrm>
          <a:prstGeom prst="rect">
            <a:avLst/>
          </a:prstGeom>
        </p:spPr>
        <p:txBody>
          <a:bodyPr wrap="none">
            <a:spAutoFit/>
          </a:bodyPr>
          <a:lstStyle/>
          <a:p>
            <a:r>
              <a:rPr lang="en-US"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Pengertian</a:t>
            </a:r>
            <a:r>
              <a:rPr lang="en-US"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Cinta</a:t>
            </a:r>
            <a:endParaRPr lang="ms-MY"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6" name="Flowchart: Alternate Process 15"/>
          <p:cNvSpPr/>
          <p:nvPr/>
        </p:nvSpPr>
        <p:spPr>
          <a:xfrm>
            <a:off x="2209800" y="1464237"/>
            <a:ext cx="5045176" cy="821763"/>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a:effectLst>
                  <a:outerShdw blurRad="38100" dist="38100" dir="2700000" algn="tl">
                    <a:srgbClr val="000000">
                      <a:alpha val="43137"/>
                    </a:srgbClr>
                  </a:outerShdw>
                </a:effectLst>
                <a:latin typeface="Arial Black" pitchFamily="34" charset="0"/>
              </a:rPr>
              <a:t>Ungkapan yang sering </a:t>
            </a:r>
            <a:r>
              <a:rPr lang="ms-MY" sz="2400" dirty="0" smtClean="0">
                <a:effectLst>
                  <a:outerShdw blurRad="38100" dist="38100" dir="2700000" algn="tl">
                    <a:srgbClr val="000000">
                      <a:alpha val="43137"/>
                    </a:srgbClr>
                  </a:outerShdw>
                </a:effectLst>
                <a:latin typeface="Arial Black" pitchFamily="34" charset="0"/>
              </a:rPr>
              <a:t>diucapkan</a:t>
            </a:r>
            <a:endParaRPr lang="ms-MY" sz="2400" dirty="0">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8149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146"/>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288032" y="4437112"/>
            <a:ext cx="8676456" cy="1296144"/>
          </a:xfrm>
          <a:prstGeom prst="rect">
            <a:avLst/>
          </a:prstGeom>
          <a:blipFill>
            <a:blip r:embed="rId3"/>
            <a:tile tx="0" ty="0" sx="100000" sy="100000" flip="none" algn="tl"/>
          </a:blip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Aft>
                <a:spcPts val="1000"/>
              </a:spcAft>
            </a:pPr>
            <a:r>
              <a:rPr lang="ms-MY" sz="2400" b="1" dirty="0" smtClean="0">
                <a:solidFill>
                  <a:schemeClr val="tx1"/>
                </a:solidFill>
                <a:latin typeface="Arial"/>
                <a:ea typeface="Times New Roman"/>
                <a:cs typeface="Arial"/>
              </a:rPr>
              <a:t>Baginda Diutuskan Untuk Membimbing Manusia Ke Jalan Yang Benar Melalui Tunjuk Ajar Dan Akhlaknya</a:t>
            </a:r>
            <a:endParaRPr lang="ms-MY" sz="1800" b="1" dirty="0">
              <a:solidFill>
                <a:schemeClr val="tx1"/>
              </a:solidFill>
              <a:ea typeface="Times New Roman"/>
              <a:cs typeface="Arial"/>
            </a:endParaRPr>
          </a:p>
        </p:txBody>
      </p:sp>
      <p:sp>
        <p:nvSpPr>
          <p:cNvPr id="5" name="Flowchart: Preparation 4"/>
          <p:cNvSpPr/>
          <p:nvPr/>
        </p:nvSpPr>
        <p:spPr>
          <a:xfrm>
            <a:off x="107504" y="1847154"/>
            <a:ext cx="3384376" cy="504056"/>
          </a:xfrm>
          <a:prstGeom prst="flowChartPreparation">
            <a:avLst/>
          </a:prstGeom>
          <a:solidFill>
            <a:schemeClr val="bg1"/>
          </a:solidFill>
          <a:effectLst>
            <a:glow rad="139700">
              <a:schemeClr val="accent6">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a:t>SEBAGAI MUSLIM</a:t>
            </a:r>
            <a:endParaRPr lang="ms-MY" b="1" u="sng" dirty="0"/>
          </a:p>
        </p:txBody>
      </p:sp>
      <p:sp>
        <p:nvSpPr>
          <p:cNvPr id="6" name="Rectangle 5"/>
          <p:cNvSpPr/>
          <p:nvPr/>
        </p:nvSpPr>
        <p:spPr>
          <a:xfrm>
            <a:off x="-393" y="1602482"/>
            <a:ext cx="9144000" cy="1610494"/>
          </a:xfrm>
          <a:prstGeom prst="rect">
            <a:avLst/>
          </a:prstGeom>
          <a:blipFill>
            <a:blip r:embed="rId4"/>
            <a:tile tx="0" ty="0" sx="100000" sy="100000" flip="none" algn="tl"/>
          </a:blipFill>
          <a:ln>
            <a:solidFill>
              <a:schemeClr val="bg1"/>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i="1" dirty="0">
                <a:ln>
                  <a:solidFill>
                    <a:schemeClr val="tx1"/>
                  </a:solidFill>
                </a:ln>
                <a:effectLst>
                  <a:glow rad="101600">
                    <a:schemeClr val="tx1">
                      <a:alpha val="60000"/>
                    </a:schemeClr>
                  </a:glow>
                </a:effectLst>
                <a:latin typeface="Arial Black" pitchFamily="34" charset="0"/>
                <a:ea typeface="Times New Roman"/>
                <a:cs typeface="Arial"/>
              </a:rPr>
              <a:t>K</a:t>
            </a:r>
            <a:r>
              <a:rPr lang="ms-MY" sz="2400" b="1" i="1" dirty="0" smtClean="0">
                <a:ln>
                  <a:solidFill>
                    <a:schemeClr val="tx1"/>
                  </a:solidFill>
                </a:ln>
                <a:effectLst>
                  <a:glow rad="101600">
                    <a:schemeClr val="tx1">
                      <a:alpha val="60000"/>
                    </a:schemeClr>
                  </a:glow>
                </a:effectLst>
                <a:latin typeface="Arial Black" pitchFamily="34" charset="0"/>
                <a:ea typeface="Times New Roman"/>
                <a:cs typeface="Arial"/>
              </a:rPr>
              <a:t>ita </a:t>
            </a:r>
            <a:r>
              <a:rPr lang="ms-MY" sz="2400" b="1" i="1" dirty="0">
                <a:ln>
                  <a:solidFill>
                    <a:schemeClr val="tx1"/>
                  </a:solidFill>
                </a:ln>
                <a:effectLst>
                  <a:glow rad="101600">
                    <a:schemeClr val="tx1">
                      <a:alpha val="60000"/>
                    </a:schemeClr>
                  </a:glow>
                </a:effectLst>
                <a:latin typeface="Arial Black" pitchFamily="34" charset="0"/>
                <a:ea typeface="Times New Roman"/>
                <a:cs typeface="Arial"/>
              </a:rPr>
              <a:t>tidak dapat lari daripada membicarakan perasaan kasih dan sayang kepada Allah SWT </a:t>
            </a:r>
            <a:endParaRPr lang="ms-MY" sz="2400" b="1" i="1" dirty="0" smtClean="0">
              <a:ln>
                <a:solidFill>
                  <a:schemeClr val="tx1"/>
                </a:solidFill>
              </a:ln>
              <a:effectLst>
                <a:glow rad="101600">
                  <a:schemeClr val="tx1">
                    <a:alpha val="60000"/>
                  </a:schemeClr>
                </a:glow>
              </a:effectLst>
              <a:latin typeface="Arial Black" pitchFamily="34" charset="0"/>
              <a:ea typeface="Times New Roman"/>
              <a:cs typeface="Arial"/>
            </a:endParaRPr>
          </a:p>
          <a:p>
            <a:pPr algn="ctr"/>
            <a:r>
              <a:rPr lang="ms-MY" sz="2400" b="1" i="1" dirty="0" smtClean="0">
                <a:ln>
                  <a:solidFill>
                    <a:schemeClr val="tx1"/>
                  </a:solidFill>
                </a:ln>
                <a:effectLst>
                  <a:glow rad="101600">
                    <a:schemeClr val="tx1">
                      <a:alpha val="60000"/>
                    </a:schemeClr>
                  </a:glow>
                </a:effectLst>
                <a:latin typeface="Arial Black" pitchFamily="34" charset="0"/>
                <a:ea typeface="Times New Roman"/>
                <a:cs typeface="Arial"/>
              </a:rPr>
              <a:t>dan </a:t>
            </a:r>
            <a:r>
              <a:rPr lang="ms-MY" sz="2400" b="1" i="1" dirty="0">
                <a:ln>
                  <a:solidFill>
                    <a:schemeClr val="tx1"/>
                  </a:solidFill>
                </a:ln>
                <a:effectLst>
                  <a:glow rad="101600">
                    <a:schemeClr val="tx1">
                      <a:alpha val="60000"/>
                    </a:schemeClr>
                  </a:glow>
                </a:effectLst>
                <a:latin typeface="Arial Black" pitchFamily="34" charset="0"/>
                <a:ea typeface="Times New Roman"/>
                <a:cs typeface="Arial"/>
              </a:rPr>
              <a:t>juga rasul-Nya </a:t>
            </a:r>
          </a:p>
        </p:txBody>
      </p:sp>
      <p:sp>
        <p:nvSpPr>
          <p:cNvPr id="2" name="Rectangle 1"/>
          <p:cNvSpPr/>
          <p:nvPr/>
        </p:nvSpPr>
        <p:spPr>
          <a:xfrm>
            <a:off x="1819662" y="260648"/>
            <a:ext cx="5682774" cy="553998"/>
          </a:xfrm>
          <a:prstGeom prst="rect">
            <a:avLst/>
          </a:prstGeom>
        </p:spPr>
        <p:txBody>
          <a:bodyPr wrap="none">
            <a:spAutoFit/>
          </a:bodyPr>
          <a:lstStyle/>
          <a:p>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Mencintai</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3211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12409145</TotalTime>
  <Words>1304</Words>
  <Application>Microsoft Office PowerPoint</Application>
  <PresentationFormat>On-screen Show (4:3)</PresentationFormat>
  <Paragraphs>142</Paragraphs>
  <Slides>36</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Agency FB</vt:lpstr>
      <vt:lpstr>Aharoni</vt:lpstr>
      <vt:lpstr>AR BERKLEY</vt:lpstr>
      <vt:lpstr>Arial</vt:lpstr>
      <vt:lpstr>Arial Black</vt:lpstr>
      <vt:lpstr>Arial Unicode MS</vt:lpstr>
      <vt:lpstr>Berlin Sans FB Demi</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598</cp:revision>
  <dcterms:created xsi:type="dcterms:W3CDTF">2017-12-24T04:47:57Z</dcterms:created>
  <dcterms:modified xsi:type="dcterms:W3CDTF">2022-06-16T03:53:31Z</dcterms:modified>
</cp:coreProperties>
</file>